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441" r:id="rId6"/>
    <p:sldId id="435" r:id="rId7"/>
    <p:sldId id="432" r:id="rId8"/>
    <p:sldId id="433" r:id="rId9"/>
    <p:sldId id="434" r:id="rId10"/>
    <p:sldId id="399" r:id="rId11"/>
    <p:sldId id="370" r:id="rId12"/>
    <p:sldId id="426" r:id="rId13"/>
    <p:sldId id="440" r:id="rId14"/>
    <p:sldId id="437" r:id="rId15"/>
    <p:sldId id="438" r:id="rId16"/>
    <p:sldId id="449" r:id="rId17"/>
    <p:sldId id="343" r:id="rId18"/>
    <p:sldId id="329" r:id="rId19"/>
    <p:sldId id="444" r:id="rId20"/>
    <p:sldId id="334" r:id="rId21"/>
    <p:sldId id="348" r:id="rId22"/>
    <p:sldId id="445" r:id="rId23"/>
    <p:sldId id="446" r:id="rId24"/>
    <p:sldId id="447" r:id="rId25"/>
    <p:sldId id="450" r:id="rId26"/>
    <p:sldId id="451" r:id="rId27"/>
    <p:sldId id="452" r:id="rId28"/>
    <p:sldId id="454" r:id="rId29"/>
    <p:sldId id="455" r:id="rId30"/>
    <p:sldId id="471" r:id="rId31"/>
    <p:sldId id="457" r:id="rId32"/>
    <p:sldId id="458" r:id="rId33"/>
    <p:sldId id="459" r:id="rId34"/>
    <p:sldId id="270" r:id="rId35"/>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58" autoAdjust="0"/>
    <p:restoredTop sz="94660"/>
  </p:normalViewPr>
  <p:slideViewPr>
    <p:cSldViewPr snapToGrid="0">
      <p:cViewPr varScale="1">
        <p:scale>
          <a:sx n="78" d="100"/>
          <a:sy n="78" d="100"/>
        </p:scale>
        <p:origin x="96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37.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lenovo\Desktop\&#36136;&#37327;&#31649;&#29702;&#24635;&#30446;&#24405;(1)&#26368;&#32456;&#2925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2800" b="1" i="0" u="none" strike="noStrike" kern="1200" baseline="0">
                <a:solidFill>
                  <a:schemeClr val="dk1">
                    <a:lumMod val="65000"/>
                    <a:lumOff val="35000"/>
                  </a:schemeClr>
                </a:solidFill>
                <a:latin typeface="+mn-lt"/>
                <a:ea typeface="+mn-ea"/>
                <a:cs typeface="+mn-cs"/>
              </a:defRPr>
            </a:pPr>
            <a:r>
              <a:rPr sz="2800" b="1"/>
              <a:t>吸附剂产能：吨</a:t>
            </a:r>
            <a:endParaRPr sz="2800" b="1"/>
          </a:p>
        </c:rich>
      </c:tx>
      <c:layout/>
      <c:overlay val="0"/>
      <c:spPr>
        <a:noFill/>
        <a:ln>
          <a:noFill/>
        </a:ln>
        <a:effectLst/>
      </c:spPr>
    </c:title>
    <c:autoTitleDeleted val="0"/>
    <c:view3D>
      <c:rotX val="30"/>
      <c:rotY val="0"/>
      <c:depthPercent val="100"/>
      <c:rAngAx val="0"/>
    </c:view3D>
    <c:floor>
      <c:thickness val="0"/>
      <c:spPr>
        <a:noFill/>
        <a:effectLst/>
      </c:spPr>
    </c:floor>
    <c:sideWall>
      <c:thickness val="0"/>
      <c:spPr>
        <a:noFill/>
        <a:effectLst/>
      </c:spPr>
    </c:sideWall>
    <c:backWall>
      <c:thickness val="0"/>
      <c:spPr>
        <a:noFill/>
        <a:effectLst/>
      </c:spPr>
    </c:backWall>
    <c:plotArea>
      <c:layout>
        <c:manualLayout>
          <c:layoutTarget val="inner"/>
          <c:xMode val="edge"/>
          <c:yMode val="edge"/>
          <c:x val="0.0190315315315315"/>
          <c:y val="0.139444173573866"/>
          <c:w val="0.95045045045045"/>
          <c:h val="0.751178287014465"/>
        </c:manualLayout>
      </c:layout>
      <c:pie3DChart>
        <c:varyColors val="1"/>
        <c:ser>
          <c:idx val="0"/>
          <c:order val="0"/>
          <c:spPr>
            <a:scene3d>
              <a:camera prst="orthographicFront"/>
              <a:lightRig rig="threePt" dir="t"/>
            </a:scene3d>
            <a:sp3d contourW="9525"/>
          </c:spPr>
          <c:explosion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contourW="9525"/>
            </c:spPr>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contourW="9525"/>
            </c:spPr>
          </c:dPt>
          <c:dLbls>
            <c:dLbl>
              <c:idx val="0"/>
              <c:layout/>
              <c:tx>
                <c:rich>
                  <a:bodyPr rot="0" spcFirstLastPara="0" vertOverflow="ellipsis" vert="horz" wrap="square" lIns="38100" tIns="19050" rIns="38100" bIns="19050" anchor="ctr" anchorCtr="1"/>
                  <a:lstStyle/>
                  <a:p>
                    <a:pPr defTabSz="914400">
                      <a:defRPr lang="zh-CN" sz="1600" b="1" i="0" u="none" strike="noStrike" kern="1200" baseline="0">
                        <a:solidFill>
                          <a:schemeClr val="tx1"/>
                        </a:solidFill>
                        <a:latin typeface="+mn-lt"/>
                        <a:ea typeface="+mn-ea"/>
                        <a:cs typeface="+mn-cs"/>
                      </a:defRPr>
                    </a:pPr>
                    <a:r>
                      <a:rPr sz="1600" b="1">
                        <a:solidFill>
                          <a:schemeClr val="tx1"/>
                        </a:solidFill>
                      </a:rPr>
                      <a:t>铝系吸附剂, 8000</a:t>
                    </a:r>
                    <a:endParaRPr sz="1600" b="1">
                      <a:solidFill>
                        <a:schemeClr val="tx1"/>
                      </a:solidFill>
                    </a:endParaRPr>
                  </a:p>
                </c:rich>
              </c:tx>
              <c:dLblPos val="inEnd"/>
              <c:showLegendKey val="0"/>
              <c:showVal val="1"/>
              <c:showCatName val="1"/>
              <c:showSerName val="0"/>
              <c:showPercent val="1"/>
              <c:showBubbleSize val="0"/>
              <c:extLst>
                <c:ext xmlns:c15="http://schemas.microsoft.com/office/drawing/2012/chart" uri="{CE6537A1-D6FC-4f65-9D91-7224C49458BB}"/>
              </c:extLst>
            </c:dLbl>
            <c:dLbl>
              <c:idx val="1"/>
              <c:layout>
                <c:manualLayout>
                  <c:x val="0.229026191939807"/>
                  <c:y val="0.0318503541340876"/>
                </c:manualLayout>
              </c:layout>
              <c:tx>
                <c:rich>
                  <a:bodyPr rot="0" spcFirstLastPara="0" vertOverflow="ellipsis" vert="horz" wrap="square" lIns="38100" tIns="19050" rIns="38100" bIns="19050" anchor="ctr" anchorCtr="1"/>
                  <a:lstStyle/>
                  <a:p>
                    <a:pPr defTabSz="914400">
                      <a:defRPr lang="zh-CN" sz="1600" b="1" i="0" u="none" strike="noStrike" kern="1200" baseline="0">
                        <a:solidFill>
                          <a:schemeClr val="tx1"/>
                        </a:solidFill>
                        <a:latin typeface="+mn-lt"/>
                        <a:ea typeface="+mn-ea"/>
                        <a:cs typeface="+mn-cs"/>
                      </a:defRPr>
                    </a:pPr>
                    <a:r>
                      <a:rPr sz="1600" b="1">
                        <a:solidFill>
                          <a:schemeClr val="tx1"/>
                        </a:solidFill>
                      </a:rPr>
                      <a:t>锰系吸附剂, 6000</a:t>
                    </a:r>
                    <a:endParaRPr sz="1600" b="1">
                      <a:solidFill>
                        <a:schemeClr val="tx1"/>
                      </a:solidFill>
                    </a:endParaRPr>
                  </a:p>
                </c:rich>
              </c:tx>
              <c:dLblPos val="bestFit"/>
              <c:showLegendKey val="0"/>
              <c:showVal val="1"/>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'[质量管理总目录(1)最终版.xlsx]Sheet2'!$E$10:$E$11</c:f>
              <c:strCache>
                <c:ptCount val="2"/>
                <c:pt idx="0">
                  <c:v>铝系吸附剂</c:v>
                </c:pt>
                <c:pt idx="1">
                  <c:v>锰系吸附剂</c:v>
                </c:pt>
              </c:strCache>
            </c:strRef>
          </c:cat>
          <c:val>
            <c:numRef>
              <c:f>'[质量管理总目录(1)最终版.xlsx]Sheet2'!$F$10:$F$11</c:f>
              <c:numCache>
                <c:formatCode>General</c:formatCode>
                <c:ptCount val="2"/>
                <c:pt idx="0">
                  <c:v>8000</c:v>
                </c:pt>
                <c:pt idx="1">
                  <c:v>6000</c:v>
                </c:pt>
              </c:numCache>
            </c:numRef>
          </c:val>
        </c:ser>
        <c:dLbls>
          <c:showLegendKey val="0"/>
          <c:showVal val="0"/>
          <c:showCatName val="1"/>
          <c:showSerName val="0"/>
          <c:showPercent val="0"/>
          <c:showBubbleSize val="0"/>
        </c:dLbls>
      </c:pie3DChart>
      <c:spPr>
        <a:noFill/>
        <a:ln>
          <a:noFill/>
        </a:ln>
        <a:effectLst/>
      </c:spPr>
    </c:plotArea>
    <c:legend>
      <c:legendPos val="b"/>
      <c:legendEntry>
        <c:idx val="0"/>
        <c:txPr>
          <a:bodyPr rot="0" spcFirstLastPara="0" vertOverflow="ellipsis" vert="horz" wrap="square" anchor="ctr" anchorCtr="1"/>
          <a:lstStyle/>
          <a:p>
            <a:pPr>
              <a:defRPr lang="zh-CN" sz="1200" b="1" i="0" u="none" strike="noStrike" kern="1200" baseline="0">
                <a:solidFill>
                  <a:schemeClr val="dk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200" b="1" i="0" u="none" strike="noStrike" kern="1200" baseline="0">
                <a:solidFill>
                  <a:schemeClr val="dk1">
                    <a:lumMod val="65000"/>
                    <a:lumOff val="35000"/>
                  </a:schemeClr>
                </a:solidFill>
                <a:latin typeface="+mn-lt"/>
                <a:ea typeface="+mn-ea"/>
                <a:cs typeface="+mn-cs"/>
              </a:defRPr>
            </a:pPr>
          </a:p>
        </c:txPr>
      </c:legendEntry>
      <c:layout>
        <c:manualLayout>
          <c:xMode val="edge"/>
          <c:yMode val="edge"/>
          <c:x val="0.784861111111111"/>
          <c:y val="0.165972222222222"/>
          <c:w val="0.183333333333333"/>
          <c:h val="0.18125"/>
        </c:manualLayout>
      </c:layout>
      <c:overlay val="0"/>
      <c:spPr>
        <a:solidFill>
          <a:schemeClr val="lt1">
            <a:alpha val="78000"/>
          </a:schemeClr>
        </a:solidFill>
        <a:ln>
          <a:noFill/>
        </a:ln>
        <a:effectLst/>
      </c:spPr>
      <c:txPr>
        <a:bodyPr rot="0" spcFirstLastPara="0" vertOverflow="ellipsis" vert="horz" wrap="square" anchor="ctr" anchorCtr="1"/>
        <a:lstStyle/>
        <a:p>
          <a:pPr>
            <a:defRPr lang="zh-CN" sz="1200" b="1" i="0" u="none" strike="noStrike" kern="1200" baseline="0">
              <a:solidFill>
                <a:schemeClr val="dk1">
                  <a:lumMod val="65000"/>
                  <a:lumOff val="35000"/>
                </a:schemeClr>
              </a:solidFill>
              <a:latin typeface="+mn-lt"/>
              <a:ea typeface="+mn-ea"/>
              <a:cs typeface="+mn-cs"/>
            </a:defRPr>
          </a:pPr>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lang="zh-CN" sz="1600" b="1"/>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81EFF11-C9EC-F743-BC4B-96713B51A104}" type="doc">
      <dgm:prSet loTypeId="urn:microsoft.com/office/officeart/2005/8/layout/venn3#1" loCatId="" qsTypeId="urn:microsoft.com/office/officeart/2005/8/quickstyle/3d6#1" qsCatId="3D" csTypeId="urn:microsoft.com/office/officeart/2005/8/colors/accent1_2#1" csCatId="accent1" phldr="1"/>
      <dgm:spPr/>
      <dgm:t>
        <a:bodyPr/>
        <a:lstStyle/>
        <a:p>
          <a:endParaRPr lang="zh-CN" altLang="en-US"/>
        </a:p>
      </dgm:t>
    </dgm:pt>
    <dgm:pt modelId="{A2B4E41B-8E8D-D34C-B954-D31FA136FC1B}">
      <dgm:prSet phldrT="[文本]"/>
      <dgm:spPr>
        <a:solidFill>
          <a:schemeClr val="accent5">
            <a:lumMod val="75000"/>
            <a:alpha val="50000"/>
          </a:schemeClr>
        </a:solidFill>
      </dgm:spPr>
      <dgm:t>
        <a:bodyPr/>
        <a:lstStyle/>
        <a:p>
          <a:r>
            <a:rPr lang="zh-CN" altLang="en-US" b="1" dirty="0">
              <a:latin typeface="+mj-ea"/>
              <a:ea typeface="+mj-ea"/>
            </a:rPr>
            <a:t>盐湖资源</a:t>
          </a:r>
          <a:endParaRPr lang="en-US" altLang="zh-CN" b="1" dirty="0">
            <a:latin typeface="+mj-ea"/>
            <a:ea typeface="+mj-ea"/>
          </a:endParaRPr>
        </a:p>
        <a:p>
          <a:r>
            <a:rPr lang="zh-CN" altLang="en-US" b="1" dirty="0">
              <a:latin typeface="+mj-ea"/>
              <a:ea typeface="+mj-ea"/>
            </a:rPr>
            <a:t>积极获取全球盐湖资源</a:t>
          </a:r>
        </a:p>
      </dgm:t>
    </dgm:pt>
    <dgm:pt modelId="{34648837-30B7-B246-80A6-5A84DCB8854C}" cxnId="{A0F5D9AD-BDFF-C744-B88A-3B829C2F9D52}" type="parTrans">
      <dgm:prSet/>
      <dgm:spPr/>
      <dgm:t>
        <a:bodyPr/>
        <a:lstStyle/>
        <a:p>
          <a:endParaRPr lang="zh-CN" altLang="en-US"/>
        </a:p>
      </dgm:t>
    </dgm:pt>
    <dgm:pt modelId="{601269C0-5A29-0B47-8FB4-68CEB775D0A7}" cxnId="{A0F5D9AD-BDFF-C744-B88A-3B829C2F9D52}" type="sibTrans">
      <dgm:prSet/>
      <dgm:spPr/>
      <dgm:t>
        <a:bodyPr/>
        <a:lstStyle/>
        <a:p>
          <a:endParaRPr lang="zh-CN" altLang="en-US"/>
        </a:p>
      </dgm:t>
    </dgm:pt>
    <dgm:pt modelId="{90BBA346-934D-3F45-8909-B68A8C1B7112}">
      <dgm:prSet phldrT="[文本]"/>
      <dgm:spPr>
        <a:solidFill>
          <a:schemeClr val="accent5">
            <a:lumMod val="75000"/>
            <a:alpha val="50000"/>
          </a:schemeClr>
        </a:solidFill>
      </dgm:spPr>
      <dgm:t>
        <a:bodyPr/>
        <a:lstStyle/>
        <a:p>
          <a:r>
            <a:rPr lang="zh-CN" altLang="en-US" b="1" dirty="0">
              <a:latin typeface="+mj-ea"/>
              <a:ea typeface="+mj-ea"/>
            </a:rPr>
            <a:t>运营管理</a:t>
          </a:r>
          <a:endParaRPr lang="en-US" altLang="zh-CN" b="1" dirty="0">
            <a:latin typeface="+mj-ea"/>
            <a:ea typeface="+mj-ea"/>
          </a:endParaRPr>
        </a:p>
        <a:p>
          <a:r>
            <a:rPr lang="zh-CN" altLang="en-US" b="1" dirty="0">
              <a:latin typeface="+mj-ea"/>
              <a:ea typeface="+mj-ea"/>
            </a:rPr>
            <a:t>全流程参与项目运营</a:t>
          </a:r>
        </a:p>
      </dgm:t>
    </dgm:pt>
    <dgm:pt modelId="{C7382E21-5D99-7E42-8AF9-045722FDA299}" cxnId="{786CB259-ACAF-7B41-B191-5E771176AF0B}" type="parTrans">
      <dgm:prSet/>
      <dgm:spPr/>
      <dgm:t>
        <a:bodyPr/>
        <a:lstStyle/>
        <a:p>
          <a:endParaRPr lang="zh-CN" altLang="en-US"/>
        </a:p>
      </dgm:t>
    </dgm:pt>
    <dgm:pt modelId="{3FF1AC2C-30F9-3E4B-96C2-39FBB47BF9FD}" cxnId="{786CB259-ACAF-7B41-B191-5E771176AF0B}" type="sibTrans">
      <dgm:prSet/>
      <dgm:spPr/>
      <dgm:t>
        <a:bodyPr/>
        <a:lstStyle/>
        <a:p>
          <a:endParaRPr lang="zh-CN" altLang="en-US"/>
        </a:p>
      </dgm:t>
    </dgm:pt>
    <dgm:pt modelId="{1FF921A3-2E8E-2C48-8E08-BBD7EB19838A}">
      <dgm:prSet phldrT="[文本]"/>
      <dgm:spPr>
        <a:solidFill>
          <a:schemeClr val="accent5">
            <a:lumMod val="75000"/>
            <a:alpha val="50000"/>
          </a:schemeClr>
        </a:solidFill>
      </dgm:spPr>
      <dgm:t>
        <a:bodyPr/>
        <a:lstStyle/>
        <a:p>
          <a:r>
            <a:rPr lang="zh-CN" altLang="en-US" b="1" dirty="0">
              <a:latin typeface="+mj-ea"/>
              <a:ea typeface="+mj-ea"/>
            </a:rPr>
            <a:t>吸附剂</a:t>
          </a:r>
          <a:endParaRPr lang="en-US" altLang="zh-CN" b="1" dirty="0">
            <a:latin typeface="+mj-ea"/>
            <a:ea typeface="+mj-ea"/>
          </a:endParaRPr>
        </a:p>
        <a:p>
          <a:r>
            <a:rPr lang="zh-CN" altLang="en-US" b="1" dirty="0">
              <a:latin typeface="+mj-ea"/>
              <a:ea typeface="+mj-ea"/>
            </a:rPr>
            <a:t>吸附剂产能可满足各类项目需求</a:t>
          </a:r>
        </a:p>
      </dgm:t>
    </dgm:pt>
    <dgm:pt modelId="{F408A4C7-0E66-9D4C-B150-82AFA90E57A1}" cxnId="{CB794DFF-8810-5141-9DEF-7C9DD777E637}" type="parTrans">
      <dgm:prSet/>
      <dgm:spPr/>
      <dgm:t>
        <a:bodyPr/>
        <a:lstStyle/>
        <a:p>
          <a:endParaRPr lang="zh-CN" altLang="en-US"/>
        </a:p>
      </dgm:t>
    </dgm:pt>
    <dgm:pt modelId="{178CC245-FB1D-2147-AE19-EE19F68FF707}" cxnId="{CB794DFF-8810-5141-9DEF-7C9DD777E637}" type="sibTrans">
      <dgm:prSet/>
      <dgm:spPr/>
      <dgm:t>
        <a:bodyPr/>
        <a:lstStyle/>
        <a:p>
          <a:endParaRPr lang="zh-CN" altLang="en-US"/>
        </a:p>
      </dgm:t>
    </dgm:pt>
    <dgm:pt modelId="{E371D002-983F-7A48-8548-702B0402B90C}" type="pres">
      <dgm:prSet presAssocID="{481EFF11-C9EC-F743-BC4B-96713B51A104}" presName="Name0" presStyleCnt="0">
        <dgm:presLayoutVars>
          <dgm:dir/>
          <dgm:resizeHandles val="exact"/>
        </dgm:presLayoutVars>
      </dgm:prSet>
      <dgm:spPr/>
    </dgm:pt>
    <dgm:pt modelId="{976E97E2-E95C-5445-8E1B-1BFBB816E2C6}" type="pres">
      <dgm:prSet presAssocID="{A2B4E41B-8E8D-D34C-B954-D31FA136FC1B}" presName="Name5" presStyleLbl="vennNode1" presStyleIdx="0" presStyleCnt="3">
        <dgm:presLayoutVars>
          <dgm:bulletEnabled val="1"/>
        </dgm:presLayoutVars>
      </dgm:prSet>
      <dgm:spPr/>
    </dgm:pt>
    <dgm:pt modelId="{2E110663-C683-DD4E-AE26-63933F706C0E}" type="pres">
      <dgm:prSet presAssocID="{601269C0-5A29-0B47-8FB4-68CEB775D0A7}" presName="space" presStyleCnt="0"/>
      <dgm:spPr/>
    </dgm:pt>
    <dgm:pt modelId="{9F15F901-A548-C24D-B197-76505346C303}" type="pres">
      <dgm:prSet presAssocID="{90BBA346-934D-3F45-8909-B68A8C1B7112}" presName="Name5" presStyleLbl="vennNode1" presStyleIdx="1" presStyleCnt="3">
        <dgm:presLayoutVars>
          <dgm:bulletEnabled val="1"/>
        </dgm:presLayoutVars>
      </dgm:prSet>
      <dgm:spPr/>
    </dgm:pt>
    <dgm:pt modelId="{8C39C9EB-5343-FD43-810D-FB144F54A11C}" type="pres">
      <dgm:prSet presAssocID="{3FF1AC2C-30F9-3E4B-96C2-39FBB47BF9FD}" presName="space" presStyleCnt="0"/>
      <dgm:spPr/>
    </dgm:pt>
    <dgm:pt modelId="{F39682EB-9E15-0B47-AE1A-82EA99C0854A}" type="pres">
      <dgm:prSet presAssocID="{1FF921A3-2E8E-2C48-8E08-BBD7EB19838A}" presName="Name5" presStyleLbl="vennNode1" presStyleIdx="2" presStyleCnt="3">
        <dgm:presLayoutVars>
          <dgm:bulletEnabled val="1"/>
        </dgm:presLayoutVars>
      </dgm:prSet>
      <dgm:spPr/>
    </dgm:pt>
  </dgm:ptLst>
  <dgm:cxnLst>
    <dgm:cxn modelId="{A69C080C-4DD9-2F47-B3B2-28C065BA2A93}" type="presOf" srcId="{90BBA346-934D-3F45-8909-B68A8C1B7112}" destId="{9F15F901-A548-C24D-B197-76505346C303}" srcOrd="0" destOrd="0" presId="urn:microsoft.com/office/officeart/2005/8/layout/venn3#1"/>
    <dgm:cxn modelId="{5EED953B-3E27-614E-8AF5-F955AEED2AA2}" type="presOf" srcId="{481EFF11-C9EC-F743-BC4B-96713B51A104}" destId="{E371D002-983F-7A48-8548-702B0402B90C}" srcOrd="0" destOrd="0" presId="urn:microsoft.com/office/officeart/2005/8/layout/venn3#1"/>
    <dgm:cxn modelId="{786CB259-ACAF-7B41-B191-5E771176AF0B}" srcId="{481EFF11-C9EC-F743-BC4B-96713B51A104}" destId="{90BBA346-934D-3F45-8909-B68A8C1B7112}" srcOrd="1" destOrd="0" parTransId="{C7382E21-5D99-7E42-8AF9-045722FDA299}" sibTransId="{3FF1AC2C-30F9-3E4B-96C2-39FBB47BF9FD}"/>
    <dgm:cxn modelId="{A0F5D9AD-BDFF-C744-B88A-3B829C2F9D52}" srcId="{481EFF11-C9EC-F743-BC4B-96713B51A104}" destId="{A2B4E41B-8E8D-D34C-B954-D31FA136FC1B}" srcOrd="0" destOrd="0" parTransId="{34648837-30B7-B246-80A6-5A84DCB8854C}" sibTransId="{601269C0-5A29-0B47-8FB4-68CEB775D0A7}"/>
    <dgm:cxn modelId="{7722B8BA-D73D-4249-AB09-186C37211171}" type="presOf" srcId="{1FF921A3-2E8E-2C48-8E08-BBD7EB19838A}" destId="{F39682EB-9E15-0B47-AE1A-82EA99C0854A}" srcOrd="0" destOrd="0" presId="urn:microsoft.com/office/officeart/2005/8/layout/venn3#1"/>
    <dgm:cxn modelId="{BAB8FDD4-3396-D740-BAC6-CF1C64BA428C}" type="presOf" srcId="{A2B4E41B-8E8D-D34C-B954-D31FA136FC1B}" destId="{976E97E2-E95C-5445-8E1B-1BFBB816E2C6}" srcOrd="0" destOrd="0" presId="urn:microsoft.com/office/officeart/2005/8/layout/venn3#1"/>
    <dgm:cxn modelId="{CB794DFF-8810-5141-9DEF-7C9DD777E637}" srcId="{481EFF11-C9EC-F743-BC4B-96713B51A104}" destId="{1FF921A3-2E8E-2C48-8E08-BBD7EB19838A}" srcOrd="2" destOrd="0" parTransId="{F408A4C7-0E66-9D4C-B150-82AFA90E57A1}" sibTransId="{178CC245-FB1D-2147-AE19-EE19F68FF707}"/>
    <dgm:cxn modelId="{65A396E2-55C8-C848-8862-E3FE3BF2305B}" type="presParOf" srcId="{E371D002-983F-7A48-8548-702B0402B90C}" destId="{976E97E2-E95C-5445-8E1B-1BFBB816E2C6}" srcOrd="0" destOrd="0" presId="urn:microsoft.com/office/officeart/2005/8/layout/venn3#1"/>
    <dgm:cxn modelId="{15AB0B3B-61C4-9347-BCD2-0BC02E7141CC}" type="presParOf" srcId="{E371D002-983F-7A48-8548-702B0402B90C}" destId="{2E110663-C683-DD4E-AE26-63933F706C0E}" srcOrd="1" destOrd="0" presId="urn:microsoft.com/office/officeart/2005/8/layout/venn3#1"/>
    <dgm:cxn modelId="{5CB6D7BC-E850-AF46-9959-0D22CF5B7D54}" type="presParOf" srcId="{E371D002-983F-7A48-8548-702B0402B90C}" destId="{9F15F901-A548-C24D-B197-76505346C303}" srcOrd="2" destOrd="0" presId="urn:microsoft.com/office/officeart/2005/8/layout/venn3#1"/>
    <dgm:cxn modelId="{BB4C35A1-0804-C84F-A650-C3926275672D}" type="presParOf" srcId="{E371D002-983F-7A48-8548-702B0402B90C}" destId="{8C39C9EB-5343-FD43-810D-FB144F54A11C}" srcOrd="3" destOrd="0" presId="urn:microsoft.com/office/officeart/2005/8/layout/venn3#1"/>
    <dgm:cxn modelId="{719D0A49-48D9-F844-8D57-05868D477AA4}" type="presParOf" srcId="{E371D002-983F-7A48-8548-702B0402B90C}" destId="{F39682EB-9E15-0B47-AE1A-82EA99C0854A}" srcOrd="4" destOrd="0" presId="urn:microsoft.com/office/officeart/2005/8/layout/venn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5A553-A8BA-AC40-AFC2-DCE290C2AC0D}" type="doc">
      <dgm:prSet loTypeId="urn:microsoft.com/office/officeart/2005/8/layout/default#1" loCatId="" qsTypeId="urn:microsoft.com/office/officeart/2005/8/quickstyle/3d1#1" qsCatId="3D" csTypeId="urn:microsoft.com/office/officeart/2005/8/colors/accent1_2#2" csCatId="accent1" phldr="1"/>
      <dgm:spPr/>
      <dgm:t>
        <a:bodyPr/>
        <a:lstStyle/>
        <a:p>
          <a:endParaRPr lang="zh-CN" altLang="en-US"/>
        </a:p>
      </dgm:t>
    </dgm:pt>
    <dgm:pt modelId="{27E45D76-D02A-2B47-9496-3C49B3AA0558}">
      <dgm:prSet phldrT="[文本]" custT="1"/>
      <dgm:spPr>
        <a:gradFill flip="none" rotWithShape="1">
          <a:gsLst>
            <a:gs pos="0">
              <a:schemeClr val="accent5">
                <a:lumMod val="67000"/>
                <a:alpha val="68000"/>
              </a:schemeClr>
            </a:gs>
            <a:gs pos="48000">
              <a:schemeClr val="accent5">
                <a:lumMod val="97000"/>
                <a:lumOff val="3000"/>
              </a:schemeClr>
            </a:gs>
            <a:gs pos="100000">
              <a:schemeClr val="accent5">
                <a:lumMod val="60000"/>
                <a:lumOff val="40000"/>
              </a:schemeClr>
            </a:gs>
          </a:gsLst>
          <a:lin ang="16200000" scaled="1"/>
          <a:tileRect/>
        </a:gradFill>
      </dgm:spPr>
      <dgm:t>
        <a:bodyPr/>
        <a:lstStyle/>
        <a:p>
          <a:r>
            <a:rPr lang="zh-CN" altLang="en-US" sz="3600" b="1" dirty="0">
              <a:latin typeface="+mj-ea"/>
              <a:ea typeface="+mj-ea"/>
            </a:rPr>
            <a:t>已向国内头部厂商送样，进入最终评审阶段，年内实现销售</a:t>
          </a:r>
        </a:p>
      </dgm:t>
    </dgm:pt>
    <dgm:pt modelId="{876E5C57-C9A9-6B40-86FB-D09619B3CAEB}" cxnId="{1D2682CD-2EF4-4E45-9722-9A56FCD6306E}" type="parTrans">
      <dgm:prSet/>
      <dgm:spPr/>
      <dgm:t>
        <a:bodyPr/>
        <a:lstStyle/>
        <a:p>
          <a:endParaRPr lang="zh-CN" altLang="en-US"/>
        </a:p>
      </dgm:t>
    </dgm:pt>
    <dgm:pt modelId="{DB3398B2-0B7C-8F4E-925C-8DD813BF59C1}" cxnId="{1D2682CD-2EF4-4E45-9722-9A56FCD6306E}" type="sibTrans">
      <dgm:prSet/>
      <dgm:spPr/>
      <dgm:t>
        <a:bodyPr/>
        <a:lstStyle/>
        <a:p>
          <a:endParaRPr lang="zh-CN" altLang="en-US"/>
        </a:p>
      </dgm:t>
    </dgm:pt>
    <dgm:pt modelId="{7664AD11-0EAE-E94B-A784-D5690601415E}">
      <dgm:prSet phldrT="[文本]" custT="1"/>
      <dgm:spPr>
        <a:gradFill flip="none" rotWithShape="0">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dgm:spPr>
      <dgm:t>
        <a:bodyPr/>
        <a:lstStyle/>
        <a:p>
          <a:r>
            <a:rPr lang="zh-CN" altLang="en-US" sz="2400" b="1"/>
            <a:t>锰系吸附剂</a:t>
          </a:r>
          <a:endParaRPr lang="zh-CN" altLang="en-US" sz="2400" b="1" dirty="0"/>
        </a:p>
      </dgm:t>
    </dgm:pt>
    <dgm:pt modelId="{4F4F946E-2FBE-1942-91A5-AD4B585123AA}" cxnId="{DC27DD78-BDF6-0F42-89CE-0E45C2CB3FC0}" type="parTrans">
      <dgm:prSet/>
      <dgm:spPr/>
      <dgm:t>
        <a:bodyPr/>
        <a:lstStyle/>
        <a:p>
          <a:endParaRPr lang="zh-CN" altLang="en-US"/>
        </a:p>
      </dgm:t>
    </dgm:pt>
    <dgm:pt modelId="{5398D97C-41C3-6041-B674-CD0CAE37A7EA}" cxnId="{DC27DD78-BDF6-0F42-89CE-0E45C2CB3FC0}" type="sibTrans">
      <dgm:prSet/>
      <dgm:spPr/>
      <dgm:t>
        <a:bodyPr/>
        <a:lstStyle/>
        <a:p>
          <a:endParaRPr lang="zh-CN" altLang="en-US"/>
        </a:p>
      </dgm:t>
    </dgm:pt>
    <dgm:pt modelId="{AEB8EF95-B8CC-814F-BE16-F77BEA49A7C5}">
      <dgm:prSet custT="1"/>
      <dgm:spPr>
        <a:gradFill rotWithShape="0">
          <a:gsLst>
            <a:gs pos="0">
              <a:schemeClr val="accent5">
                <a:lumMod val="67000"/>
                <a:alpha val="66000"/>
              </a:schemeClr>
            </a:gs>
            <a:gs pos="48000">
              <a:schemeClr val="accent5">
                <a:lumMod val="97000"/>
                <a:lumOff val="3000"/>
              </a:schemeClr>
            </a:gs>
            <a:gs pos="100000">
              <a:schemeClr val="accent5">
                <a:lumMod val="60000"/>
                <a:lumOff val="40000"/>
              </a:schemeClr>
            </a:gs>
          </a:gsLst>
          <a:lin ang="16200000" scaled="1"/>
        </a:gradFill>
      </dgm:spPr>
      <dgm:t>
        <a:bodyPr/>
        <a:lstStyle/>
        <a:p>
          <a:r>
            <a:rPr lang="zh-CN" altLang="en-US" sz="3600" b="1" dirty="0">
              <a:latin typeface="+mj-ea"/>
              <a:ea typeface="+mj-ea"/>
            </a:rPr>
            <a:t>实现</a:t>
          </a:r>
          <a:r>
            <a:rPr lang="en-US" altLang="zh-CN" sz="3600" b="1" dirty="0">
              <a:latin typeface="+mj-ea"/>
              <a:ea typeface="+mj-ea"/>
            </a:rPr>
            <a:t>2000</a:t>
          </a:r>
          <a:r>
            <a:rPr lang="zh-CN" altLang="en-US" sz="3600" b="1" dirty="0">
              <a:latin typeface="+mj-ea"/>
              <a:ea typeface="+mj-ea"/>
            </a:rPr>
            <a:t>吨产能工艺解决方案，目前生产稳定，管理平顺</a:t>
          </a:r>
        </a:p>
      </dgm:t>
    </dgm:pt>
    <dgm:pt modelId="{DD3F362B-7B7B-6B46-B8E1-24597B50824D}" cxnId="{95271392-4458-1746-B0E1-EA9FF91A3715}" type="parTrans">
      <dgm:prSet/>
      <dgm:spPr/>
      <dgm:t>
        <a:bodyPr/>
        <a:lstStyle/>
        <a:p>
          <a:endParaRPr lang="zh-CN" altLang="en-US"/>
        </a:p>
      </dgm:t>
    </dgm:pt>
    <dgm:pt modelId="{06FE7A8C-5A71-BB4F-A88A-19DADA4DD088}" cxnId="{95271392-4458-1746-B0E1-EA9FF91A3715}" type="sibTrans">
      <dgm:prSet/>
      <dgm:spPr/>
      <dgm:t>
        <a:bodyPr/>
        <a:lstStyle/>
        <a:p>
          <a:endParaRPr lang="zh-CN" altLang="en-US"/>
        </a:p>
      </dgm:t>
    </dgm:pt>
    <dgm:pt modelId="{5D7FD470-0E6C-2D46-9CC3-15E0D289F9C7}">
      <dgm:prSet custT="1"/>
      <dgm:spPr>
        <a:gradFill flip="none" rotWithShape="0">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dgm:spPr>
      <dgm:t>
        <a:bodyPr/>
        <a:lstStyle/>
        <a:p>
          <a:r>
            <a:rPr lang="zh-CN" altLang="en-US" sz="2400" b="1" dirty="0"/>
            <a:t>铝系吸附剂</a:t>
          </a:r>
        </a:p>
      </dgm:t>
    </dgm:pt>
    <dgm:pt modelId="{AEF4699B-1812-6446-90B9-065C5FF7241B}" cxnId="{D190CE13-2210-6746-B41E-034025597725}" type="parTrans">
      <dgm:prSet/>
      <dgm:spPr/>
      <dgm:t>
        <a:bodyPr/>
        <a:lstStyle/>
        <a:p>
          <a:endParaRPr lang="zh-CN" altLang="en-US"/>
        </a:p>
      </dgm:t>
    </dgm:pt>
    <dgm:pt modelId="{40CE6400-A3F3-B349-884B-88A6CDDFBAF0}" cxnId="{D190CE13-2210-6746-B41E-034025597725}" type="sibTrans">
      <dgm:prSet/>
      <dgm:spPr/>
      <dgm:t>
        <a:bodyPr/>
        <a:lstStyle/>
        <a:p>
          <a:endParaRPr lang="zh-CN" altLang="en-US"/>
        </a:p>
      </dgm:t>
    </dgm:pt>
    <dgm:pt modelId="{BC76B0CA-7EFC-CD4D-8930-E9B5BA523225}" type="pres">
      <dgm:prSet presAssocID="{84F5A553-A8BA-AC40-AFC2-DCE290C2AC0D}" presName="diagram" presStyleCnt="0">
        <dgm:presLayoutVars>
          <dgm:dir/>
          <dgm:resizeHandles val="exact"/>
        </dgm:presLayoutVars>
      </dgm:prSet>
      <dgm:spPr/>
    </dgm:pt>
    <dgm:pt modelId="{67F02E9A-CB65-6044-BBB8-C8FFC846292D}" type="pres">
      <dgm:prSet presAssocID="{27E45D76-D02A-2B47-9496-3C49B3AA0558}" presName="node" presStyleLbl="node1" presStyleIdx="0" presStyleCnt="4" custScaleX="147331">
        <dgm:presLayoutVars>
          <dgm:bulletEnabled val="1"/>
        </dgm:presLayoutVars>
      </dgm:prSet>
      <dgm:spPr/>
    </dgm:pt>
    <dgm:pt modelId="{DF7C59DC-C1A1-1A47-A252-472D482CCFB0}" type="pres">
      <dgm:prSet presAssocID="{DB3398B2-0B7C-8F4E-925C-8DD813BF59C1}" presName="sibTrans" presStyleCnt="0"/>
      <dgm:spPr/>
    </dgm:pt>
    <dgm:pt modelId="{22EA0CD6-7C06-1C4E-80E7-371DA61F722C}" type="pres">
      <dgm:prSet presAssocID="{AEB8EF95-B8CC-814F-BE16-F77BEA49A7C5}" presName="node" presStyleLbl="node1" presStyleIdx="1" presStyleCnt="4" custScaleX="143623">
        <dgm:presLayoutVars>
          <dgm:bulletEnabled val="1"/>
        </dgm:presLayoutVars>
      </dgm:prSet>
      <dgm:spPr/>
    </dgm:pt>
    <dgm:pt modelId="{DB80D0EB-680A-0048-93F2-3485E4D29FF8}" type="pres">
      <dgm:prSet presAssocID="{06FE7A8C-5A71-BB4F-A88A-19DADA4DD088}" presName="sibTrans" presStyleCnt="0"/>
      <dgm:spPr/>
    </dgm:pt>
    <dgm:pt modelId="{27946A08-527F-1D4B-A450-05D700F202B8}" type="pres">
      <dgm:prSet presAssocID="{5D7FD470-0E6C-2D46-9CC3-15E0D289F9C7}" presName="node" presStyleLbl="node1" presStyleIdx="2" presStyleCnt="4" custScaleX="99597" custScaleY="20144" custLinFactNeighborX="-28308" custLinFactNeighborY="-3603">
        <dgm:presLayoutVars>
          <dgm:bulletEnabled val="1"/>
        </dgm:presLayoutVars>
      </dgm:prSet>
      <dgm:spPr/>
    </dgm:pt>
    <dgm:pt modelId="{07C92AF0-F1C1-624A-8611-104065D74486}" type="pres">
      <dgm:prSet presAssocID="{40CE6400-A3F3-B349-884B-88A6CDDFBAF0}" presName="sibTrans" presStyleCnt="0"/>
      <dgm:spPr/>
    </dgm:pt>
    <dgm:pt modelId="{DA58657A-E32A-4749-AECC-988021FF98EB}" type="pres">
      <dgm:prSet presAssocID="{7664AD11-0EAE-E94B-A784-D5690601415E}" presName="node" presStyleLbl="node1" presStyleIdx="3" presStyleCnt="4" custScaleX="98712" custScaleY="19356" custLinFactNeighborX="26986" custLinFactNeighborY="-2470">
        <dgm:presLayoutVars>
          <dgm:bulletEnabled val="1"/>
        </dgm:presLayoutVars>
      </dgm:prSet>
      <dgm:spPr/>
    </dgm:pt>
  </dgm:ptLst>
  <dgm:cxnLst>
    <dgm:cxn modelId="{D190CE13-2210-6746-B41E-034025597725}" srcId="{84F5A553-A8BA-AC40-AFC2-DCE290C2AC0D}" destId="{5D7FD470-0E6C-2D46-9CC3-15E0D289F9C7}" srcOrd="2" destOrd="0" parTransId="{AEF4699B-1812-6446-90B9-065C5FF7241B}" sibTransId="{40CE6400-A3F3-B349-884B-88A6CDDFBAF0}"/>
    <dgm:cxn modelId="{4883506E-C09B-454A-8365-0CDB8E7A1DB3}" type="presOf" srcId="{27E45D76-D02A-2B47-9496-3C49B3AA0558}" destId="{67F02E9A-CB65-6044-BBB8-C8FFC846292D}" srcOrd="0" destOrd="0" presId="urn:microsoft.com/office/officeart/2005/8/layout/default#1"/>
    <dgm:cxn modelId="{F98B9D57-912D-9E49-95F8-63B2CAC0641D}" type="presOf" srcId="{7664AD11-0EAE-E94B-A784-D5690601415E}" destId="{DA58657A-E32A-4749-AECC-988021FF98EB}" srcOrd="0" destOrd="0" presId="urn:microsoft.com/office/officeart/2005/8/layout/default#1"/>
    <dgm:cxn modelId="{DC27DD78-BDF6-0F42-89CE-0E45C2CB3FC0}" srcId="{84F5A553-A8BA-AC40-AFC2-DCE290C2AC0D}" destId="{7664AD11-0EAE-E94B-A784-D5690601415E}" srcOrd="3" destOrd="0" parTransId="{4F4F946E-2FBE-1942-91A5-AD4B585123AA}" sibTransId="{5398D97C-41C3-6041-B674-CD0CAE37A7EA}"/>
    <dgm:cxn modelId="{95271392-4458-1746-B0E1-EA9FF91A3715}" srcId="{84F5A553-A8BA-AC40-AFC2-DCE290C2AC0D}" destId="{AEB8EF95-B8CC-814F-BE16-F77BEA49A7C5}" srcOrd="1" destOrd="0" parTransId="{DD3F362B-7B7B-6B46-B8E1-24597B50824D}" sibTransId="{06FE7A8C-5A71-BB4F-A88A-19DADA4DD088}"/>
    <dgm:cxn modelId="{822A4EB5-C8B7-8A4A-BB9D-FE2FF1030BEC}" type="presOf" srcId="{5D7FD470-0E6C-2D46-9CC3-15E0D289F9C7}" destId="{27946A08-527F-1D4B-A450-05D700F202B8}" srcOrd="0" destOrd="0" presId="urn:microsoft.com/office/officeart/2005/8/layout/default#1"/>
    <dgm:cxn modelId="{1D2682CD-2EF4-4E45-9722-9A56FCD6306E}" srcId="{84F5A553-A8BA-AC40-AFC2-DCE290C2AC0D}" destId="{27E45D76-D02A-2B47-9496-3C49B3AA0558}" srcOrd="0" destOrd="0" parTransId="{876E5C57-C9A9-6B40-86FB-D09619B3CAEB}" sibTransId="{DB3398B2-0B7C-8F4E-925C-8DD813BF59C1}"/>
    <dgm:cxn modelId="{17FA8FE9-C44B-AF40-8E2B-73301ACB58C9}" type="presOf" srcId="{AEB8EF95-B8CC-814F-BE16-F77BEA49A7C5}" destId="{22EA0CD6-7C06-1C4E-80E7-371DA61F722C}" srcOrd="0" destOrd="0" presId="urn:microsoft.com/office/officeart/2005/8/layout/default#1"/>
    <dgm:cxn modelId="{251523EF-4C67-BA4D-A927-0752F677F70D}" type="presOf" srcId="{84F5A553-A8BA-AC40-AFC2-DCE290C2AC0D}" destId="{BC76B0CA-7EFC-CD4D-8930-E9B5BA523225}" srcOrd="0" destOrd="0" presId="urn:microsoft.com/office/officeart/2005/8/layout/default#1"/>
    <dgm:cxn modelId="{E799AD9C-F3C7-444D-91D3-4E236B9CF9AD}" type="presParOf" srcId="{BC76B0CA-7EFC-CD4D-8930-E9B5BA523225}" destId="{67F02E9A-CB65-6044-BBB8-C8FFC846292D}" srcOrd="0" destOrd="0" presId="urn:microsoft.com/office/officeart/2005/8/layout/default#1"/>
    <dgm:cxn modelId="{F3E99BDE-A67F-9244-B414-9476E5B1FFA7}" type="presParOf" srcId="{BC76B0CA-7EFC-CD4D-8930-E9B5BA523225}" destId="{DF7C59DC-C1A1-1A47-A252-472D482CCFB0}" srcOrd="1" destOrd="0" presId="urn:microsoft.com/office/officeart/2005/8/layout/default#1"/>
    <dgm:cxn modelId="{DBEF30CE-4E9D-5343-82FA-F97A5E456FC3}" type="presParOf" srcId="{BC76B0CA-7EFC-CD4D-8930-E9B5BA523225}" destId="{22EA0CD6-7C06-1C4E-80E7-371DA61F722C}" srcOrd="2" destOrd="0" presId="urn:microsoft.com/office/officeart/2005/8/layout/default#1"/>
    <dgm:cxn modelId="{5701DBA5-9BB2-4743-AB90-054E225ADC30}" type="presParOf" srcId="{BC76B0CA-7EFC-CD4D-8930-E9B5BA523225}" destId="{DB80D0EB-680A-0048-93F2-3485E4D29FF8}" srcOrd="3" destOrd="0" presId="urn:microsoft.com/office/officeart/2005/8/layout/default#1"/>
    <dgm:cxn modelId="{84330987-EB12-034A-A195-ACAE5AB79BB9}" type="presParOf" srcId="{BC76B0CA-7EFC-CD4D-8930-E9B5BA523225}" destId="{27946A08-527F-1D4B-A450-05D700F202B8}" srcOrd="4" destOrd="0" presId="urn:microsoft.com/office/officeart/2005/8/layout/default#1"/>
    <dgm:cxn modelId="{D62C30E2-D20C-0D40-83A7-57C23C02633F}" type="presParOf" srcId="{BC76B0CA-7EFC-CD4D-8930-E9B5BA523225}" destId="{07C92AF0-F1C1-624A-8611-104065D74486}" srcOrd="5" destOrd="0" presId="urn:microsoft.com/office/officeart/2005/8/layout/default#1"/>
    <dgm:cxn modelId="{66A0B3E1-B907-FE44-A2A6-48E2AB40362D}" type="presParOf" srcId="{BC76B0CA-7EFC-CD4D-8930-E9B5BA523225}" destId="{DA58657A-E32A-4749-AECC-988021FF98EB}" srcOrd="6" destOrd="0" presId="urn:microsoft.com/office/officeart/2005/8/layout/defaul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782719" cy="2049147"/>
        <a:chOff x="0" y="0"/>
        <a:chExt cx="5782719" cy="2049147"/>
      </a:xfrm>
      <a:scene3d>
        <a:camera prst="perspectiveRelaxedModerately" zoom="92000"/>
        <a:lightRig rig="balanced" dir="t">
          <a:rot lat="0" lon="0" rev="12700000"/>
        </a:lightRig>
      </a:scene3d>
    </dsp:grpSpPr>
    <dsp:sp modelId="{976E97E2-E95C-5445-8E1B-1BFBB816E2C6}">
      <dsp:nvSpPr>
        <dsp:cNvPr id="3" name="椭圆 2"/>
        <dsp:cNvSpPr/>
      </dsp:nvSpPr>
      <dsp:spPr bwMode="white">
        <a:xfrm>
          <a:off x="227468" y="0"/>
          <a:ext cx="2049147" cy="2049147"/>
        </a:xfrm>
        <a:prstGeom prst="ellipse">
          <a:avLst/>
        </a:prstGeom>
        <a:solidFill>
          <a:schemeClr val="accent5">
            <a:lumMod val="75000"/>
            <a:alpha val="50000"/>
          </a:schemeClr>
        </a:solidFill>
        <a:sp3d prstMaterial="plastic">
          <a:bevelT w="50800" h="50800"/>
          <a:bevelB w="50800" h="50800"/>
        </a:sp3d>
      </dsp:spPr>
      <dsp:style>
        <a:lnRef idx="0">
          <a:schemeClr val="lt1"/>
        </a:lnRef>
        <a:fillRef idx="1">
          <a:schemeClr val="accent1">
            <a:alpha val="50000"/>
          </a:schemeClr>
        </a:fillRef>
        <a:effectRef idx="2">
          <a:scrgbClr r="0" g="0" b="0"/>
        </a:effectRef>
        <a:fontRef idx="minor">
          <a:schemeClr val="tx1"/>
        </a:fontRef>
      </dsp:style>
      <dsp:txBody>
        <a:bodyPr lIns="112771" tIns="24130" rIns="112771" bIns="2413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a:latin typeface="+mj-ea"/>
              <a:ea typeface="+mj-ea"/>
            </a:rPr>
            <a:t>盐湖资源</a:t>
          </a:r>
          <a:endParaRPr lang="en-US" altLang="zh-CN" b="1" dirty="0">
            <a:latin typeface="+mj-ea"/>
            <a:ea typeface="+mj-ea"/>
          </a:endParaRPr>
        </a:p>
        <a:p>
          <a:pPr lvl="0">
            <a:lnSpc>
              <a:spcPct val="100000"/>
            </a:lnSpc>
            <a:spcBef>
              <a:spcPct val="0"/>
            </a:spcBef>
            <a:spcAft>
              <a:spcPct val="35000"/>
            </a:spcAft>
          </a:pPr>
          <a:r>
            <a:rPr lang="zh-CN" altLang="en-US" b="1" dirty="0">
              <a:latin typeface="+mj-ea"/>
              <a:ea typeface="+mj-ea"/>
            </a:rPr>
            <a:t>积极获取全球盐湖资源</a:t>
          </a:r>
        </a:p>
      </dsp:txBody>
      <dsp:txXfrm>
        <a:off x="227468" y="0"/>
        <a:ext cx="2049147" cy="2049147"/>
      </dsp:txXfrm>
    </dsp:sp>
    <dsp:sp modelId="{9F15F901-A548-C24D-B197-76505346C303}">
      <dsp:nvSpPr>
        <dsp:cNvPr id="4" name="椭圆 3"/>
        <dsp:cNvSpPr/>
      </dsp:nvSpPr>
      <dsp:spPr bwMode="white">
        <a:xfrm>
          <a:off x="1866786" y="0"/>
          <a:ext cx="2049147" cy="2049147"/>
        </a:xfrm>
        <a:prstGeom prst="ellipse">
          <a:avLst/>
        </a:prstGeom>
        <a:solidFill>
          <a:schemeClr val="accent5">
            <a:lumMod val="75000"/>
            <a:alpha val="50000"/>
          </a:schemeClr>
        </a:solidFill>
        <a:sp3d prstMaterial="plastic">
          <a:bevelT w="50800" h="50800"/>
          <a:bevelB w="50800" h="50800"/>
        </a:sp3d>
      </dsp:spPr>
      <dsp:style>
        <a:lnRef idx="0">
          <a:schemeClr val="lt1"/>
        </a:lnRef>
        <a:fillRef idx="1">
          <a:schemeClr val="accent1">
            <a:alpha val="50000"/>
          </a:schemeClr>
        </a:fillRef>
        <a:effectRef idx="2">
          <a:scrgbClr r="0" g="0" b="0"/>
        </a:effectRef>
        <a:fontRef idx="minor">
          <a:schemeClr val="tx1"/>
        </a:fontRef>
      </dsp:style>
      <dsp:txBody>
        <a:bodyPr lIns="112771" tIns="24130" rIns="112771" bIns="2413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a:latin typeface="+mj-ea"/>
              <a:ea typeface="+mj-ea"/>
            </a:rPr>
            <a:t>运营管理</a:t>
          </a:r>
          <a:endParaRPr lang="en-US" altLang="zh-CN" b="1" dirty="0">
            <a:latin typeface="+mj-ea"/>
            <a:ea typeface="+mj-ea"/>
          </a:endParaRPr>
        </a:p>
        <a:p>
          <a:pPr lvl="0">
            <a:lnSpc>
              <a:spcPct val="100000"/>
            </a:lnSpc>
            <a:spcBef>
              <a:spcPct val="0"/>
            </a:spcBef>
            <a:spcAft>
              <a:spcPct val="35000"/>
            </a:spcAft>
          </a:pPr>
          <a:r>
            <a:rPr lang="zh-CN" altLang="en-US" b="1" dirty="0">
              <a:latin typeface="+mj-ea"/>
              <a:ea typeface="+mj-ea"/>
            </a:rPr>
            <a:t>全流程参与项目运营</a:t>
          </a:r>
        </a:p>
      </dsp:txBody>
      <dsp:txXfrm>
        <a:off x="1866786" y="0"/>
        <a:ext cx="2049147" cy="2049147"/>
      </dsp:txXfrm>
    </dsp:sp>
    <dsp:sp modelId="{F39682EB-9E15-0B47-AE1A-82EA99C0854A}">
      <dsp:nvSpPr>
        <dsp:cNvPr id="5" name="椭圆 4"/>
        <dsp:cNvSpPr/>
      </dsp:nvSpPr>
      <dsp:spPr bwMode="white">
        <a:xfrm>
          <a:off x="3506104" y="0"/>
          <a:ext cx="2049147" cy="2049147"/>
        </a:xfrm>
        <a:prstGeom prst="ellipse">
          <a:avLst/>
        </a:prstGeom>
        <a:solidFill>
          <a:schemeClr val="accent5">
            <a:lumMod val="75000"/>
            <a:alpha val="50000"/>
          </a:schemeClr>
        </a:solidFill>
        <a:sp3d prstMaterial="plastic">
          <a:bevelT w="50800" h="50800"/>
          <a:bevelB w="50800" h="50800"/>
        </a:sp3d>
      </dsp:spPr>
      <dsp:style>
        <a:lnRef idx="0">
          <a:schemeClr val="lt1"/>
        </a:lnRef>
        <a:fillRef idx="1">
          <a:schemeClr val="accent1">
            <a:alpha val="50000"/>
          </a:schemeClr>
        </a:fillRef>
        <a:effectRef idx="2">
          <a:scrgbClr r="0" g="0" b="0"/>
        </a:effectRef>
        <a:fontRef idx="minor">
          <a:schemeClr val="tx1"/>
        </a:fontRef>
      </dsp:style>
      <dsp:txBody>
        <a:bodyPr lIns="112771" tIns="24130" rIns="112771" bIns="2413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a:latin typeface="+mj-ea"/>
              <a:ea typeface="+mj-ea"/>
            </a:rPr>
            <a:t>吸附剂</a:t>
          </a:r>
          <a:endParaRPr lang="en-US" altLang="zh-CN" b="1" dirty="0">
            <a:latin typeface="+mj-ea"/>
            <a:ea typeface="+mj-ea"/>
          </a:endParaRPr>
        </a:p>
        <a:p>
          <a:pPr lvl="0">
            <a:lnSpc>
              <a:spcPct val="100000"/>
            </a:lnSpc>
            <a:spcBef>
              <a:spcPct val="0"/>
            </a:spcBef>
            <a:spcAft>
              <a:spcPct val="35000"/>
            </a:spcAft>
          </a:pPr>
          <a:r>
            <a:rPr lang="zh-CN" altLang="en-US" b="1" dirty="0">
              <a:latin typeface="+mj-ea"/>
              <a:ea typeface="+mj-ea"/>
            </a:rPr>
            <a:t>吸附剂产能可满足各类项目需求</a:t>
          </a:r>
        </a:p>
      </dsp:txBody>
      <dsp:txXfrm>
        <a:off x="3506104" y="0"/>
        <a:ext cx="2049147" cy="2049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810011" cy="2894835"/>
        <a:chOff x="0" y="0"/>
        <a:chExt cx="11810011" cy="2894835"/>
      </a:xfrm>
    </dsp:grpSpPr>
    <dsp:sp modelId="{67F02E9A-CB65-6044-BBB8-C8FFC846292D}">
      <dsp:nvSpPr>
        <dsp:cNvPr id="3" name="矩形 2"/>
        <dsp:cNvSpPr/>
      </dsp:nvSpPr>
      <dsp:spPr bwMode="white">
        <a:xfrm>
          <a:off x="611781" y="1651"/>
          <a:ext cx="5191056" cy="2114038"/>
        </a:xfrm>
        <a:prstGeom prst="rect">
          <a:avLst/>
        </a:prstGeom>
        <a:gradFill flip="none" rotWithShape="1">
          <a:gsLst>
            <a:gs pos="0">
              <a:schemeClr val="accent5">
                <a:lumMod val="67000"/>
                <a:alpha val="68000"/>
              </a:schemeClr>
            </a:gs>
            <a:gs pos="48000">
              <a:schemeClr val="accent5">
                <a:lumMod val="97000"/>
                <a:lumOff val="3000"/>
              </a:schemeClr>
            </a:gs>
            <a:gs pos="100000">
              <a:schemeClr val="accent5">
                <a:lumMod val="60000"/>
                <a:lumOff val="40000"/>
              </a:schemeClr>
            </a:gs>
          </a:gsLst>
          <a:lin ang="16200000" scaled="1"/>
          <a:tileRect/>
        </a:gradFill>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3600" b="1" dirty="0">
              <a:latin typeface="+mj-ea"/>
              <a:ea typeface="+mj-ea"/>
            </a:rPr>
            <a:t>已向国内头部厂商送样，进入最终评审阶段，年内实现销售</a:t>
          </a:r>
        </a:p>
      </dsp:txBody>
      <dsp:txXfrm>
        <a:off x="611781" y="1651"/>
        <a:ext cx="5191056" cy="2114038"/>
      </dsp:txXfrm>
    </dsp:sp>
    <dsp:sp modelId="{22EA0CD6-7C06-1C4E-80E7-371DA61F722C}">
      <dsp:nvSpPr>
        <dsp:cNvPr id="4" name="矩形 3"/>
        <dsp:cNvSpPr/>
      </dsp:nvSpPr>
      <dsp:spPr bwMode="white">
        <a:xfrm>
          <a:off x="6155177" y="1651"/>
          <a:ext cx="5060408" cy="2114038"/>
        </a:xfrm>
        <a:prstGeom prst="rect">
          <a:avLst/>
        </a:prstGeom>
        <a:gradFill rotWithShape="0">
          <a:gsLst>
            <a:gs pos="0">
              <a:schemeClr val="accent5">
                <a:lumMod val="67000"/>
                <a:alpha val="66000"/>
              </a:schemeClr>
            </a:gs>
            <a:gs pos="48000">
              <a:schemeClr val="accent5">
                <a:lumMod val="97000"/>
                <a:lumOff val="3000"/>
              </a:schemeClr>
            </a:gs>
            <a:gs pos="100000">
              <a:schemeClr val="accent5">
                <a:lumMod val="60000"/>
                <a:lumOff val="40000"/>
              </a:schemeClr>
            </a:gs>
          </a:gsLst>
          <a:lin ang="16200000" scaled="1"/>
        </a:gradFill>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3600" b="1" dirty="0">
              <a:latin typeface="+mj-ea"/>
              <a:ea typeface="+mj-ea"/>
            </a:rPr>
            <a:t>实现</a:t>
          </a:r>
          <a:r>
            <a:rPr lang="en-US" altLang="zh-CN" sz="3600" b="1" dirty="0">
              <a:latin typeface="+mj-ea"/>
              <a:ea typeface="+mj-ea"/>
            </a:rPr>
            <a:t>2000</a:t>
          </a:r>
          <a:r>
            <a:rPr lang="zh-CN" altLang="en-US" sz="3600" b="1" dirty="0">
              <a:latin typeface="+mj-ea"/>
              <a:ea typeface="+mj-ea"/>
            </a:rPr>
            <a:t>吨产能工艺解决方案，目前生产稳定，管理平顺</a:t>
          </a:r>
        </a:p>
      </dsp:txBody>
      <dsp:txXfrm>
        <a:off x="6155177" y="1651"/>
        <a:ext cx="5060408" cy="2114038"/>
      </dsp:txXfrm>
    </dsp:sp>
    <dsp:sp modelId="{27946A08-527F-1D4B-A450-05D700F202B8}">
      <dsp:nvSpPr>
        <dsp:cNvPr id="5" name="矩形 4"/>
        <dsp:cNvSpPr/>
      </dsp:nvSpPr>
      <dsp:spPr bwMode="white">
        <a:xfrm>
          <a:off x="1243832" y="2389782"/>
          <a:ext cx="3509198" cy="425852"/>
        </a:xfrm>
        <a:prstGeom prst="rect">
          <a:avLst/>
        </a:prstGeom>
        <a:gradFill flip="none" rotWithShape="0">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t>铝系吸附剂</a:t>
          </a:r>
        </a:p>
      </dsp:txBody>
      <dsp:txXfrm>
        <a:off x="1243832" y="2389782"/>
        <a:ext cx="3509198" cy="425852"/>
      </dsp:txXfrm>
    </dsp:sp>
    <dsp:sp modelId="{DA58657A-E32A-4749-AECC-988021FF98EB}">
      <dsp:nvSpPr>
        <dsp:cNvPr id="6" name="矩形 5"/>
        <dsp:cNvSpPr/>
      </dsp:nvSpPr>
      <dsp:spPr bwMode="white">
        <a:xfrm>
          <a:off x="7053596" y="2422063"/>
          <a:ext cx="3478015" cy="409193"/>
        </a:xfrm>
        <a:prstGeom prst="rect">
          <a:avLst/>
        </a:prstGeom>
        <a:gradFill flip="none" rotWithShape="0">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a:t>锰系吸附剂</a:t>
          </a:r>
          <a:endParaRPr lang="zh-CN" altLang="en-US" sz="2400" b="1" dirty="0"/>
        </a:p>
      </dsp:txBody>
      <dsp:txXfrm>
        <a:off x="7053596" y="2422063"/>
        <a:ext cx="3478015" cy="409193"/>
      </dsp:txXfrm>
    </dsp:sp>
  </dsp:spTree>
</dsp:drawing>
</file>

<file path=ppt/diagrams/layout1.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1">
  <dgm:title val=""/>
  <dgm:desc val=""/>
  <dgm:catLst>
    <dgm:cat type="3D" pri="11600"/>
  </dgm:catLst>
  <dgm:scene3d>
    <a:camera prst="perspectiveRelaxedModerately" zoom="92000"/>
    <a:lightRig rig="balanced" dir="t">
      <a:rot lat="0" lon="0" rev="12700000"/>
    </a:lightRig>
  </dgm:scene3d>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1">
        <a:scrgbClr r="0" g="0" b="0"/>
      </a:fillRef>
      <a:effectRef idx="0">
        <a:scrgbClr r="0" g="0" b="0"/>
      </a:effectRef>
      <a:fontRef idx="minor"/>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727E2-9AB5-4DD5-9881-FFCD4CC877D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C02FD-C22E-4478-8922-2786142FE6E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EC02FD-C22E-4478-8922-2786142FE6E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67689C-EA9F-8041-85F8-230559314067}"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520701" y="1770744"/>
            <a:ext cx="5575300" cy="2032000"/>
          </a:xfrm>
          <a:custGeom>
            <a:avLst/>
            <a:gdLst>
              <a:gd name="connsiteX0" fmla="*/ 0 w 5575300"/>
              <a:gd name="connsiteY0" fmla="*/ 0 h 2032000"/>
              <a:gd name="connsiteX1" fmla="*/ 5575300 w 5575300"/>
              <a:gd name="connsiteY1" fmla="*/ 0 h 2032000"/>
              <a:gd name="connsiteX2" fmla="*/ 5575300 w 5575300"/>
              <a:gd name="connsiteY2" fmla="*/ 2032000 h 2032000"/>
              <a:gd name="connsiteX3" fmla="*/ 0 w 5575300"/>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5575300" h="2032000">
                <a:moveTo>
                  <a:pt x="0" y="0"/>
                </a:moveTo>
                <a:lnTo>
                  <a:pt x="5575300" y="0"/>
                </a:lnTo>
                <a:lnTo>
                  <a:pt x="5575300" y="2032000"/>
                </a:lnTo>
                <a:lnTo>
                  <a:pt x="0" y="203200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212275" y="1770746"/>
            <a:ext cx="3410696" cy="4175355"/>
          </a:xfrm>
          <a:custGeom>
            <a:avLst/>
            <a:gdLst>
              <a:gd name="connsiteX0" fmla="*/ 0 w 3410696"/>
              <a:gd name="connsiteY0" fmla="*/ 0 h 4175355"/>
              <a:gd name="connsiteX1" fmla="*/ 3410696 w 3410696"/>
              <a:gd name="connsiteY1" fmla="*/ 0 h 4175355"/>
              <a:gd name="connsiteX2" fmla="*/ 3410696 w 3410696"/>
              <a:gd name="connsiteY2" fmla="*/ 4175355 h 4175355"/>
              <a:gd name="connsiteX3" fmla="*/ 0 w 3410696"/>
              <a:gd name="connsiteY3" fmla="*/ 4175355 h 4175355"/>
            </a:gdLst>
            <a:ahLst/>
            <a:cxnLst>
              <a:cxn ang="0">
                <a:pos x="connsiteX0" y="connsiteY0"/>
              </a:cxn>
              <a:cxn ang="0">
                <a:pos x="connsiteX1" y="connsiteY1"/>
              </a:cxn>
              <a:cxn ang="0">
                <a:pos x="connsiteX2" y="connsiteY2"/>
              </a:cxn>
              <a:cxn ang="0">
                <a:pos x="connsiteX3" y="connsiteY3"/>
              </a:cxn>
            </a:cxnLst>
            <a:rect l="l" t="t" r="r" b="b"/>
            <a:pathLst>
              <a:path w="3410696" h="4175355">
                <a:moveTo>
                  <a:pt x="0" y="0"/>
                </a:moveTo>
                <a:lnTo>
                  <a:pt x="3410696" y="0"/>
                </a:lnTo>
                <a:lnTo>
                  <a:pt x="3410696" y="4175355"/>
                </a:lnTo>
                <a:lnTo>
                  <a:pt x="0" y="4175355"/>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9739247" y="1770746"/>
            <a:ext cx="1857829" cy="4175355"/>
          </a:xfrm>
          <a:custGeom>
            <a:avLst/>
            <a:gdLst>
              <a:gd name="connsiteX0" fmla="*/ 0 w 1857829"/>
              <a:gd name="connsiteY0" fmla="*/ 0 h 4175355"/>
              <a:gd name="connsiteX1" fmla="*/ 1857829 w 1857829"/>
              <a:gd name="connsiteY1" fmla="*/ 0 h 4175355"/>
              <a:gd name="connsiteX2" fmla="*/ 1857829 w 1857829"/>
              <a:gd name="connsiteY2" fmla="*/ 4175355 h 4175355"/>
              <a:gd name="connsiteX3" fmla="*/ 0 w 1857829"/>
              <a:gd name="connsiteY3" fmla="*/ 4175355 h 4175355"/>
            </a:gdLst>
            <a:ahLst/>
            <a:cxnLst>
              <a:cxn ang="0">
                <a:pos x="connsiteX0" y="connsiteY0"/>
              </a:cxn>
              <a:cxn ang="0">
                <a:pos x="connsiteX1" y="connsiteY1"/>
              </a:cxn>
              <a:cxn ang="0">
                <a:pos x="connsiteX2" y="connsiteY2"/>
              </a:cxn>
              <a:cxn ang="0">
                <a:pos x="connsiteX3" y="connsiteY3"/>
              </a:cxn>
            </a:cxnLst>
            <a:rect l="l" t="t" r="r" b="b"/>
            <a:pathLst>
              <a:path w="1857829" h="4175355">
                <a:moveTo>
                  <a:pt x="0" y="0"/>
                </a:moveTo>
                <a:lnTo>
                  <a:pt x="1857829" y="0"/>
                </a:lnTo>
                <a:lnTo>
                  <a:pt x="1857829" y="4175355"/>
                </a:lnTo>
                <a:lnTo>
                  <a:pt x="0" y="4175355"/>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F039D9-FC67-4A8C-8444-E80ABB364C27}" type="slidenum">
              <a:rPr kumimoji="0" lang="zh-CN" altLang="en-US" sz="1800" b="0" i="0" u="none" strike="noStrike" kern="1200" cap="none" spc="0" normalizeH="0" baseline="0" noProof="0" smtClean="0">
                <a:ln>
                  <a:noFill/>
                </a:ln>
                <a:solidFill>
                  <a:prstClr val="black"/>
                </a:solidFill>
                <a:effectLst/>
                <a:uLnTx/>
                <a:uFillTx/>
                <a:latin typeface="Arial" panose="020B0604020202020204"/>
                <a:ea typeface="微软雅黑" panose="020B0503020204020204" charset="-122"/>
                <a:cs typeface="+mn-cs"/>
              </a:rPr>
            </a:fld>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37E0D54-7FB2-4885-B66C-A7188ACD21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FF4CE72-B804-43D7-A852-92B14A97125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E0D54-7FB2-4885-B66C-A7188ACD213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4CE72-B804-43D7-A852-92B14A97125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xml"/><Relationship Id="rId7" Type="http://schemas.openxmlformats.org/officeDocument/2006/relationships/image" Target="../media/image2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19.jpeg"/><Relationship Id="rId3" Type="http://schemas.openxmlformats.org/officeDocument/2006/relationships/tags" Target="../tags/tag19.xml"/><Relationship Id="rId2" Type="http://schemas.openxmlformats.org/officeDocument/2006/relationships/image" Target="../media/image18.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tags" Target="../tags/tag24.xml"/><Relationship Id="rId3" Type="http://schemas.openxmlformats.org/officeDocument/2006/relationships/image" Target="../media/image21.png"/><Relationship Id="rId2" Type="http://schemas.openxmlformats.org/officeDocument/2006/relationships/tags" Target="../tags/tag23.xml"/><Relationship Id="rId11" Type="http://schemas.openxmlformats.org/officeDocument/2006/relationships/slideLayout" Target="../slideLayouts/slideLayout2.xml"/><Relationship Id="rId10" Type="http://schemas.openxmlformats.org/officeDocument/2006/relationships/tags" Target="../tags/tag28.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4.jpeg"/><Relationship Id="rId12" Type="http://schemas.openxmlformats.org/officeDocument/2006/relationships/slideLayout" Target="../slideLayouts/slideLayout2.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2.jpeg"/><Relationship Id="rId2" Type="http://schemas.openxmlformats.org/officeDocument/2006/relationships/tags" Target="../tags/tag29.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xml"/><Relationship Id="rId2" Type="http://schemas.openxmlformats.org/officeDocument/2006/relationships/image" Target="../media/image30.jpeg"/><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7.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4" Type="http://schemas.openxmlformats.org/officeDocument/2006/relationships/notesSlide" Target="../notesSlides/notesSlide20.xml"/><Relationship Id="rId13" Type="http://schemas.openxmlformats.org/officeDocument/2006/relationships/slideLayout" Target="../slideLayouts/slideLayout12.xml"/><Relationship Id="rId12" Type="http://schemas.openxmlformats.org/officeDocument/2006/relationships/image" Target="../media/image7.png"/><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2.xml"/><Relationship Id="rId3" Type="http://schemas.openxmlformats.org/officeDocument/2006/relationships/tags" Target="../tags/tag33.xml"/><Relationship Id="rId2" Type="http://schemas.openxmlformats.org/officeDocument/2006/relationships/image" Target="../media/image7.pn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1.png"/><Relationship Id="rId3" Type="http://schemas.openxmlformats.org/officeDocument/2006/relationships/tags" Target="../tags/tag34.xml"/><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image" Target="../media/image32.png"/><Relationship Id="rId3" Type="http://schemas.openxmlformats.org/officeDocument/2006/relationships/tags" Target="../tags/tag35.xml"/><Relationship Id="rId2" Type="http://schemas.openxmlformats.org/officeDocument/2006/relationships/image" Target="../media/image7.png"/><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3.png"/><Relationship Id="rId3" Type="http://schemas.openxmlformats.org/officeDocument/2006/relationships/tags" Target="../tags/tag36.xml"/><Relationship Id="rId2" Type="http://schemas.openxmlformats.org/officeDocument/2006/relationships/image" Target="../media/image7.png"/><Relationship Id="rId1" Type="http://schemas.openxmlformats.org/officeDocument/2006/relationships/image" Target="../media/image6.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image" Target="../media/image12.png"/><Relationship Id="rId6"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tags" Target="../tags/tag14.xml"/><Relationship Id="rId3" Type="http://schemas.openxmlformats.org/officeDocument/2006/relationships/image" Target="../media/image10.png"/><Relationship Id="rId2" Type="http://schemas.openxmlformats.org/officeDocument/2006/relationships/tags" Target="../tags/tag13.xml"/><Relationship Id="rId11" Type="http://schemas.openxmlformats.org/officeDocument/2006/relationships/notesSlide" Target="../notesSlides/notesSlide7.xml"/><Relationship Id="rId10" Type="http://schemas.openxmlformats.org/officeDocument/2006/relationships/slideLayout" Target="../slideLayouts/slideLayout12.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湖边的雪山&#10;&#10;描述已自动生成"/>
          <p:cNvPicPr>
            <a:picLocks noChangeAspect="1"/>
          </p:cNvPicPr>
          <p:nvPr/>
        </p:nvPicPr>
        <p:blipFill>
          <a:blip r:embed="rId1"/>
          <a:stretch>
            <a:fillRect/>
          </a:stretch>
        </p:blipFill>
        <p:spPr>
          <a:xfrm>
            <a:off x="-1" y="-68"/>
            <a:ext cx="12192000" cy="6812924"/>
          </a:xfrm>
          <a:prstGeom prst="rect">
            <a:avLst/>
          </a:prstGeom>
        </p:spPr>
      </p:pic>
      <p:pic>
        <p:nvPicPr>
          <p:cNvPr id="3" name="图片 2" descr="62e238fdeba76b405e91a393b3e4153"/>
          <p:cNvPicPr>
            <a:picLocks noChangeAspect="1"/>
          </p:cNvPicPr>
          <p:nvPr>
            <p:custDataLst>
              <p:tags r:id="rId2"/>
            </p:custDataLst>
          </p:nvPr>
        </p:nvPicPr>
        <p:blipFill>
          <a:blip r:embed="rId3"/>
          <a:stretch>
            <a:fillRect/>
          </a:stretch>
        </p:blipFill>
        <p:spPr>
          <a:xfrm>
            <a:off x="1376680" y="504825"/>
            <a:ext cx="1013460" cy="1057275"/>
          </a:xfrm>
          <a:prstGeom prst="rect">
            <a:avLst/>
          </a:prstGeom>
        </p:spPr>
      </p:pic>
      <p:sp>
        <p:nvSpPr>
          <p:cNvPr id="4" name="标题 1"/>
          <p:cNvSpPr>
            <a:spLocks noGrp="1"/>
          </p:cNvSpPr>
          <p:nvPr>
            <p:custDataLst>
              <p:tags r:id="rId4"/>
            </p:custDataLst>
          </p:nvPr>
        </p:nvSpPr>
        <p:spPr>
          <a:xfrm>
            <a:off x="2501900" y="4894580"/>
            <a:ext cx="10100945" cy="18395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3600" b="1" spc="300" dirty="0">
                <a:solidFill>
                  <a:schemeClr val="tx1"/>
                </a:solidFill>
                <a:uFillTx/>
                <a:latin typeface="黑体" panose="02010609060101010101" pitchFamily="49" charset="-122"/>
                <a:ea typeface="黑体" panose="02010609060101010101" pitchFamily="49" charset="-122"/>
              </a:rPr>
              <a:t>青海跨界分离技术有限公司</a:t>
            </a:r>
            <a:br>
              <a:rPr lang="en-US" altLang="zh-CN" sz="3600" spc="300" dirty="0">
                <a:solidFill>
                  <a:schemeClr val="tx1"/>
                </a:solidFill>
                <a:uFillTx/>
                <a:latin typeface="+mn-ea"/>
                <a:ea typeface="+mn-ea"/>
              </a:rPr>
            </a:br>
            <a:r>
              <a:rPr lang="en-US" altLang="zh-CN" sz="2000" dirty="0">
                <a:latin typeface="Times New Roman" panose="02020603050405020304" pitchFamily="18" charset="0"/>
                <a:cs typeface="Times New Roman" panose="02020603050405020304" pitchFamily="18" charset="0"/>
              </a:rPr>
              <a:t>Qinghai Transcend Separation &amp; Extraction Tech CO. Ltd</a:t>
            </a:r>
            <a:br>
              <a:rPr lang="en-US" altLang="zh-CN" sz="2000" dirty="0">
                <a:latin typeface="Times New Roman" panose="02020603050405020304" pitchFamily="18" charset="0"/>
                <a:cs typeface="Times New Roman" panose="02020603050405020304" pitchFamily="18" charset="0"/>
              </a:rPr>
            </a:br>
            <a:endParaRPr lang="en-US" altLang="zh-CN" sz="2000" dirty="0">
              <a:latin typeface="Times New Roman" panose="02020603050405020304" pitchFamily="18" charset="0"/>
              <a:cs typeface="Times New Roman" panose="02020603050405020304" pitchFamily="18" charset="0"/>
            </a:endParaRPr>
          </a:p>
        </p:txBody>
      </p:sp>
      <p:sp>
        <p:nvSpPr>
          <p:cNvPr id="7" name="标题 1"/>
          <p:cNvSpPr>
            <a:spLocks noGrp="1"/>
          </p:cNvSpPr>
          <p:nvPr>
            <p:custDataLst>
              <p:tags r:id="rId5"/>
            </p:custDataLst>
          </p:nvPr>
        </p:nvSpPr>
        <p:spPr>
          <a:xfrm>
            <a:off x="2501900" y="239395"/>
            <a:ext cx="2625090" cy="13804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3200" b="1" spc="300" dirty="0">
                <a:solidFill>
                  <a:schemeClr val="tx1"/>
                </a:solidFill>
                <a:uFillTx/>
                <a:latin typeface="黑体" panose="02010609060101010101" pitchFamily="49" charset="-122"/>
                <a:ea typeface="黑体" panose="02010609060101010101" pitchFamily="49" charset="-122"/>
              </a:rPr>
              <a:t>青海跨界</a:t>
            </a:r>
            <a:br>
              <a:rPr lang="en-US" altLang="zh-CN" sz="3600" spc="300" dirty="0">
                <a:solidFill>
                  <a:schemeClr val="tx1"/>
                </a:solidFill>
                <a:uFillTx/>
                <a:latin typeface="+mn-ea"/>
                <a:ea typeface="+mn-ea"/>
              </a:rPr>
            </a:br>
            <a:r>
              <a:rPr lang="en-US" altLang="zh-CN" sz="1800" dirty="0">
                <a:latin typeface="Times New Roman" panose="02020603050405020304" pitchFamily="18" charset="0"/>
                <a:cs typeface="Times New Roman" panose="02020603050405020304" pitchFamily="18" charset="0"/>
              </a:rPr>
              <a:t>Qinghai Transcend </a:t>
            </a:r>
            <a:endParaRPr lang="en-US" altLang="zh-CN"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754056" y="778084"/>
            <a:ext cx="2961861" cy="706755"/>
          </a:xfrm>
          <a:prstGeom prst="rect">
            <a:avLst/>
          </a:prstGeom>
          <a:noFill/>
        </p:spPr>
        <p:txBody>
          <a:bodyPr wrap="square" rtlCol="0">
            <a:spAutoFit/>
          </a:bodyPr>
          <a:lstStyle/>
          <a:p>
            <a:r>
              <a:rPr kumimoji="1" lang="zh-CN" altLang="en-US" sz="4000" b="1" dirty="0"/>
              <a:t>公司优势</a:t>
            </a:r>
            <a:endParaRPr kumimoji="1" lang="zh-CN" altLang="en-US" sz="4000" b="1" dirty="0"/>
          </a:p>
        </p:txBody>
      </p:sp>
      <p:sp>
        <p:nvSpPr>
          <p:cNvPr id="6" name="文本框 5"/>
          <p:cNvSpPr txBox="1"/>
          <p:nvPr/>
        </p:nvSpPr>
        <p:spPr>
          <a:xfrm>
            <a:off x="914403" y="1585101"/>
            <a:ext cx="10725667" cy="4523105"/>
          </a:xfrm>
          <a:prstGeom prst="rect">
            <a:avLst/>
          </a:prstGeom>
          <a:noFill/>
        </p:spPr>
        <p:txBody>
          <a:bodyPr wrap="square" rtlCol="0">
            <a:spAutoFit/>
          </a:bodyPr>
          <a:lstStyle/>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跨界分离是唯一同时拥有铝系、锰系吸附剂技术的公司。</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公司可提供二代铝系、锰系盐湖提锂吸附剂及一体化解决方案。</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一湖一策，量身定制，高效吸附应对各类型盐湖。</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公司锰系吸附剂可用于低浓度卤水，锂收率达</a:t>
            </a:r>
            <a:r>
              <a:rPr kumimoji="1" lang="en-US" altLang="zh-CN" sz="2400" dirty="0">
                <a:latin typeface="等线" panose="02010600030101010101" pitchFamily="2" charset="-122"/>
                <a:ea typeface="等线" panose="02010600030101010101" pitchFamily="2" charset="-122"/>
              </a:rPr>
              <a:t>90%</a:t>
            </a:r>
            <a:r>
              <a:rPr kumimoji="1" lang="zh-CN" altLang="en-US" sz="2400" dirty="0">
                <a:latin typeface="等线" panose="02010600030101010101" pitchFamily="2" charset="-122"/>
                <a:ea typeface="等线" panose="02010600030101010101" pitchFamily="2" charset="-122"/>
              </a:rPr>
              <a:t>以上。</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公司锰系吸附剂与其他同类产品相比效率是其</a:t>
            </a:r>
            <a:r>
              <a:rPr kumimoji="1" lang="en-US" altLang="zh-CN" sz="2400" dirty="0">
                <a:latin typeface="等线" panose="02010600030101010101" pitchFamily="2" charset="-122"/>
                <a:ea typeface="等线" panose="02010600030101010101" pitchFamily="2" charset="-122"/>
              </a:rPr>
              <a:t>2~3</a:t>
            </a:r>
            <a:r>
              <a:rPr kumimoji="1" lang="zh-CN" altLang="en-US" sz="2400" dirty="0">
                <a:latin typeface="等线" panose="02010600030101010101" pitchFamily="2" charset="-122"/>
                <a:ea typeface="等线" panose="02010600030101010101" pitchFamily="2" charset="-122"/>
              </a:rPr>
              <a:t>倍，可用于缺水地区项目。</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核心技术已在东台吉乃尔项目上得到验证，项目通过青海省科技厅评审，认为已达到世界先进水平。</a:t>
            </a:r>
            <a:endParaRPr kumimoji="1" lang="en-US" altLang="zh-CN" sz="2400" dirty="0">
              <a:latin typeface="等线" panose="02010600030101010101" pitchFamily="2" charset="-122"/>
              <a:ea typeface="等线" panose="02010600030101010101" pitchFamily="2" charset="-122"/>
            </a:endParaRPr>
          </a:p>
          <a:p>
            <a:pPr marL="342900" indent="-342900">
              <a:lnSpc>
                <a:spcPct val="150000"/>
              </a:lnSpc>
              <a:buClr>
                <a:schemeClr val="accent5">
                  <a:lumMod val="60000"/>
                  <a:lumOff val="40000"/>
                </a:schemeClr>
              </a:buClr>
              <a:buFont typeface="Wingdings" panose="05000000000000000000" pitchFamily="2" charset="2"/>
              <a:buChar char="u"/>
            </a:pPr>
            <a:r>
              <a:rPr kumimoji="1" lang="zh-CN" altLang="en-US" sz="2400" dirty="0">
                <a:latin typeface="等线" panose="02010600030101010101" pitchFamily="2" charset="-122"/>
                <a:ea typeface="等线" panose="02010600030101010101" pitchFamily="2" charset="-122"/>
              </a:rPr>
              <a:t>吸附剂还可用在医药、化工、环保、食品等场景的提纯精制与处理。</a:t>
            </a:r>
            <a:endParaRPr kumimoji="1" lang="en-US" altLang="zh-CN" sz="2400" dirty="0">
              <a:latin typeface="等线" panose="02010600030101010101" pitchFamily="2" charset="-122"/>
              <a:ea typeface="等线" panose="02010600030101010101" pitchFamily="2" charset="-122"/>
            </a:endParaRPr>
          </a:p>
        </p:txBody>
      </p:sp>
      <p:grpSp>
        <p:nvGrpSpPr>
          <p:cNvPr id="12" name="组合 11"/>
          <p:cNvGrpSpPr/>
          <p:nvPr/>
        </p:nvGrpSpPr>
        <p:grpSpPr>
          <a:xfrm>
            <a:off x="10485040" y="198825"/>
            <a:ext cx="1494503" cy="1155696"/>
            <a:chOff x="8421462" y="173101"/>
            <a:chExt cx="1494503" cy="1155696"/>
          </a:xfrm>
        </p:grpSpPr>
        <p:sp>
          <p:nvSpPr>
            <p:cNvPr id="13" name="文本框 12"/>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14" name="文本框 13"/>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778991" y="2497912"/>
            <a:ext cx="1698625"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02</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744788" y="3013447"/>
            <a:ext cx="7086599" cy="829945"/>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研发团队</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615419" y="2805910"/>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754059" y="4051079"/>
            <a:ext cx="4999047" cy="4290781"/>
            <a:chOff x="7014777" y="1359546"/>
            <a:chExt cx="4999046" cy="509992"/>
          </a:xfrm>
        </p:grpSpPr>
        <p:sp>
          <p:nvSpPr>
            <p:cNvPr id="21" name="矩形 20"/>
            <p:cNvSpPr/>
            <p:nvPr/>
          </p:nvSpPr>
          <p:spPr>
            <a:xfrm>
              <a:off x="7014781" y="1737570"/>
              <a:ext cx="4999042" cy="131968"/>
            </a:xfrm>
            <a:prstGeom prst="rect">
              <a:avLst/>
            </a:prstGeom>
          </p:spPr>
          <p:txBody>
            <a:bodyPr wrap="square">
              <a:spAutoFit/>
            </a:bodyPr>
            <a:lstStyle/>
            <a:p>
              <a:pPr algn="just">
                <a:lnSpc>
                  <a:spcPct val="120000"/>
                </a:lnSpc>
              </a:pPr>
              <a:r>
                <a:rPr lang="zh-CN" altLang="en-US" sz="1400" dirty="0">
                  <a:solidFill>
                    <a:schemeClr val="bg1"/>
                  </a:soli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400" dirty="0">
                <a:solidFill>
                  <a:schemeClr val="bg1"/>
                </a:solidFill>
              </a:endParaRPr>
            </a:p>
          </p:txBody>
        </p:sp>
        <p:sp>
          <p:nvSpPr>
            <p:cNvPr id="22" name="矩形 21"/>
            <p:cNvSpPr/>
            <p:nvPr/>
          </p:nvSpPr>
          <p:spPr>
            <a:xfrm>
              <a:off x="7014777" y="1359546"/>
              <a:ext cx="2241974" cy="47952"/>
            </a:xfrm>
            <a:prstGeom prst="rect">
              <a:avLst/>
            </a:prstGeom>
          </p:spPr>
          <p:txBody>
            <a:bodyPr wrap="square">
              <a:spAutoFit/>
            </a:bodyPr>
            <a:lstStyle/>
            <a:p>
              <a:pPr algn="just">
                <a:lnSpc>
                  <a:spcPct val="120000"/>
                </a:lnSpc>
              </a:pPr>
              <a:r>
                <a:rPr lang="zh-CN" altLang="en-US" sz="1800" b="1" dirty="0">
                  <a:solidFill>
                    <a:schemeClr val="bg1"/>
                  </a:solidFill>
                </a:rPr>
                <a:t>公司团队介绍</a:t>
              </a:r>
              <a:endParaRPr lang="zh-CN" altLang="en-US" sz="1800" b="1" dirty="0">
                <a:solidFill>
                  <a:schemeClr val="bg1"/>
                </a:solidFill>
              </a:endParaRPr>
            </a:p>
          </p:txBody>
        </p:sp>
      </p:grpSp>
      <p:sp>
        <p:nvSpPr>
          <p:cNvPr id="2" name="文本框 1"/>
          <p:cNvSpPr txBox="1"/>
          <p:nvPr/>
        </p:nvSpPr>
        <p:spPr>
          <a:xfrm>
            <a:off x="717886" y="446807"/>
            <a:ext cx="4955060" cy="707886"/>
          </a:xfrm>
          <a:prstGeom prst="rect">
            <a:avLst/>
          </a:prstGeom>
          <a:noFill/>
        </p:spPr>
        <p:txBody>
          <a:bodyPr wrap="square" rtlCol="0">
            <a:spAutoFit/>
          </a:bodyPr>
          <a:lstStyle/>
          <a:p>
            <a:r>
              <a:rPr kumimoji="1" lang="zh-CN" altLang="en-US" sz="4000" b="1" dirty="0"/>
              <a:t>专业管理团队</a:t>
            </a:r>
            <a:endParaRPr kumimoji="1" lang="zh-CN" altLang="en-US" sz="4000" b="1" dirty="0"/>
          </a:p>
        </p:txBody>
      </p:sp>
      <p:sp>
        <p:nvSpPr>
          <p:cNvPr id="7" name="文本框 6"/>
          <p:cNvSpPr txBox="1"/>
          <p:nvPr/>
        </p:nvSpPr>
        <p:spPr>
          <a:xfrm>
            <a:off x="7646154" y="2094953"/>
            <a:ext cx="1887301" cy="707886"/>
          </a:xfrm>
          <a:prstGeom prst="rect">
            <a:avLst/>
          </a:prstGeom>
          <a:solidFill>
            <a:schemeClr val="accent5">
              <a:lumMod val="50000"/>
            </a:schemeClr>
          </a:solidFill>
          <a:effectLst>
            <a:softEdge rad="38100"/>
          </a:effectLst>
        </p:spPr>
        <p:txBody>
          <a:bodyPr wrap="square" rtlCol="0">
            <a:spAutoFit/>
          </a:bodyPr>
          <a:lstStyle/>
          <a:p>
            <a:pPr algn="ctr"/>
            <a:r>
              <a:rPr kumimoji="1" lang="zh-CN" altLang="en-US" sz="2000" dirty="0">
                <a:solidFill>
                  <a:schemeClr val="bg1"/>
                </a:solidFill>
                <a:latin typeface="等线" panose="02010600030101010101" pitchFamily="2" charset="-122"/>
                <a:ea typeface="等线" panose="02010600030101010101" pitchFamily="2" charset="-122"/>
              </a:rPr>
              <a:t>刘超</a:t>
            </a:r>
            <a:endParaRPr kumimoji="1" lang="en-US" altLang="zh-CN" sz="2000" dirty="0">
              <a:solidFill>
                <a:schemeClr val="bg1"/>
              </a:solidFill>
              <a:latin typeface="等线" panose="02010600030101010101" pitchFamily="2" charset="-122"/>
              <a:ea typeface="等线" panose="02010600030101010101" pitchFamily="2" charset="-122"/>
            </a:endParaRPr>
          </a:p>
          <a:p>
            <a:pPr algn="ctr"/>
            <a:r>
              <a:rPr kumimoji="1" lang="zh-CN" altLang="en-US" sz="2000" dirty="0">
                <a:solidFill>
                  <a:schemeClr val="bg1"/>
                </a:solidFill>
                <a:latin typeface="等线" panose="02010600030101010101" pitchFamily="2" charset="-122"/>
                <a:ea typeface="等线" panose="02010600030101010101" pitchFamily="2" charset="-122"/>
              </a:rPr>
              <a:t>副总经理</a:t>
            </a:r>
            <a:endParaRPr kumimoji="1" lang="zh-CN" altLang="en-US" sz="2000" dirty="0">
              <a:solidFill>
                <a:schemeClr val="bg1"/>
              </a:solidFill>
              <a:latin typeface="等线" panose="02010600030101010101" pitchFamily="2" charset="-122"/>
              <a:ea typeface="等线" panose="02010600030101010101" pitchFamily="2" charset="-122"/>
            </a:endParaRPr>
          </a:p>
        </p:txBody>
      </p:sp>
      <p:sp>
        <p:nvSpPr>
          <p:cNvPr id="8" name="矩形 7"/>
          <p:cNvSpPr/>
          <p:nvPr/>
        </p:nvSpPr>
        <p:spPr>
          <a:xfrm>
            <a:off x="7463445" y="3642811"/>
            <a:ext cx="4140000" cy="36000"/>
          </a:xfrm>
          <a:prstGeom prst="rect">
            <a:avLst/>
          </a:prstGeom>
          <a:solidFill>
            <a:schemeClr val="accent5">
              <a:lumMod val="5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 name="文本框 9"/>
          <p:cNvSpPr txBox="1"/>
          <p:nvPr/>
        </p:nvSpPr>
        <p:spPr>
          <a:xfrm>
            <a:off x="7463449" y="3734134"/>
            <a:ext cx="4626361" cy="2340000"/>
          </a:xfrm>
          <a:prstGeom prst="rect">
            <a:avLst/>
          </a:prstGeom>
          <a:noFill/>
        </p:spPr>
        <p:txBody>
          <a:bodyPr wrap="square" rtlCol="0">
            <a:spAutoFit/>
          </a:bodyPr>
          <a:lstStyle/>
          <a:p>
            <a:pPr lvl="0">
              <a:buClr>
                <a:schemeClr val="accent5">
                  <a:lumMod val="50000"/>
                </a:schemeClr>
              </a:buClr>
            </a:pPr>
            <a:r>
              <a:rPr lang="zh-CN" altLang="en-US" sz="2000" dirty="0">
                <a:latin typeface="+mn-ea"/>
              </a:rPr>
              <a:t>历任</a:t>
            </a:r>
            <a:endParaRPr lang="en-US" altLang="zh-CN" sz="2000" dirty="0">
              <a:latin typeface="+mn-ea"/>
            </a:endParaRPr>
          </a:p>
          <a:p>
            <a:pPr marL="285750" indent="-285750">
              <a:buClr>
                <a:schemeClr val="accent5">
                  <a:lumMod val="50000"/>
                </a:schemeClr>
              </a:buClr>
              <a:buFont typeface="Wingdings" panose="05000000000000000000" pitchFamily="2" charset="2"/>
              <a:buChar char="u"/>
            </a:pPr>
            <a:r>
              <a:rPr lang="en-US" altLang="zh-CN" sz="1800" dirty="0">
                <a:latin typeface="+mn-ea"/>
              </a:rPr>
              <a:t>2008</a:t>
            </a:r>
            <a:r>
              <a:rPr lang="zh-CN" altLang="en-US" sz="1800" dirty="0">
                <a:latin typeface="+mn-ea"/>
              </a:rPr>
              <a:t>年</a:t>
            </a:r>
            <a:r>
              <a:rPr lang="zh-CN" altLang="zh-CN" sz="1800" dirty="0">
                <a:latin typeface="+mn-ea"/>
              </a:rPr>
              <a:t>联合创办格尔木宇坤商贸有限公司</a:t>
            </a:r>
            <a:endParaRPr lang="en-US" altLang="zh-CN" sz="1800" dirty="0">
              <a:latin typeface="+mn-ea"/>
            </a:endParaRPr>
          </a:p>
          <a:p>
            <a:pPr marL="285750" indent="-285750">
              <a:buClr>
                <a:schemeClr val="accent5">
                  <a:lumMod val="50000"/>
                </a:schemeClr>
              </a:buClr>
              <a:buFont typeface="Wingdings" panose="05000000000000000000" pitchFamily="2" charset="2"/>
              <a:buChar char="u"/>
            </a:pPr>
            <a:r>
              <a:rPr lang="en-US" altLang="zh-CN" sz="1800" dirty="0">
                <a:latin typeface="+mn-ea"/>
              </a:rPr>
              <a:t>2010</a:t>
            </a:r>
            <a:r>
              <a:rPr lang="zh-CN" altLang="en-US" sz="1800" dirty="0">
                <a:latin typeface="+mn-ea"/>
              </a:rPr>
              <a:t>年</a:t>
            </a:r>
            <a:r>
              <a:rPr lang="zh-CN" altLang="zh-CN" sz="1800" dirty="0">
                <a:latin typeface="+mn-ea"/>
              </a:rPr>
              <a:t>公司更名格尔木宇坤化工科技有限责任公司</a:t>
            </a:r>
            <a:endParaRPr lang="en-US" altLang="zh-CN" sz="1800" dirty="0">
              <a:latin typeface="+mn-ea"/>
            </a:endParaRPr>
          </a:p>
          <a:p>
            <a:pPr marL="285750" indent="-285750">
              <a:buClr>
                <a:schemeClr val="accent5">
                  <a:lumMod val="50000"/>
                </a:schemeClr>
              </a:buClr>
              <a:buFont typeface="Wingdings" panose="05000000000000000000" pitchFamily="2" charset="2"/>
              <a:buChar char="u"/>
            </a:pPr>
            <a:r>
              <a:rPr lang="en-US" altLang="zh-CN" sz="1800" dirty="0">
                <a:latin typeface="+mn-ea"/>
              </a:rPr>
              <a:t>2014</a:t>
            </a:r>
            <a:r>
              <a:rPr lang="zh-CN" altLang="zh-CN" sz="1800" dirty="0">
                <a:latin typeface="+mn-ea"/>
              </a:rPr>
              <a:t>年开始负责锰系吸附剂产品的研发和应用类研究。</a:t>
            </a:r>
            <a:endParaRPr lang="zh-CN" altLang="zh-CN" sz="1800" dirty="0">
              <a:latin typeface="+mn-ea"/>
            </a:endParaRPr>
          </a:p>
          <a:p>
            <a:pPr marL="285750" indent="-285750">
              <a:buClr>
                <a:schemeClr val="accent5">
                  <a:lumMod val="50000"/>
                </a:schemeClr>
              </a:buClr>
              <a:buFont typeface="Wingdings" panose="05000000000000000000" pitchFamily="2" charset="2"/>
              <a:buChar char="u"/>
            </a:pPr>
            <a:r>
              <a:rPr lang="en-US" altLang="zh-CN" sz="1800" dirty="0">
                <a:latin typeface="+mn-ea"/>
              </a:rPr>
              <a:t>2018</a:t>
            </a:r>
            <a:r>
              <a:rPr lang="zh-CN" altLang="zh-CN" sz="1800" dirty="0">
                <a:latin typeface="+mn-ea"/>
              </a:rPr>
              <a:t>年</a:t>
            </a:r>
            <a:r>
              <a:rPr lang="zh-CN" altLang="en-US" sz="1800" dirty="0">
                <a:latin typeface="+mn-ea"/>
              </a:rPr>
              <a:t>至今</a:t>
            </a:r>
            <a:r>
              <a:rPr lang="zh-CN" altLang="zh-CN" sz="1800" dirty="0">
                <a:latin typeface="+mn-ea"/>
              </a:rPr>
              <a:t>联合创办青海跨界分离技术有限公司，现任公司副总经理</a:t>
            </a:r>
            <a:endParaRPr lang="zh-CN" altLang="en-US" sz="1800" dirty="0">
              <a:latin typeface="+mn-ea"/>
            </a:endParaRPr>
          </a:p>
        </p:txBody>
      </p:sp>
      <p:sp>
        <p:nvSpPr>
          <p:cNvPr id="17" name="文本框 16"/>
          <p:cNvSpPr txBox="1"/>
          <p:nvPr/>
        </p:nvSpPr>
        <p:spPr>
          <a:xfrm>
            <a:off x="4585599" y="545839"/>
            <a:ext cx="5053252" cy="461665"/>
          </a:xfrm>
          <a:prstGeom prst="rect">
            <a:avLst/>
          </a:prstGeom>
          <a:solidFill>
            <a:schemeClr val="accent6">
              <a:lumMod val="75000"/>
            </a:schemeClr>
          </a:solidFill>
          <a:effectLst>
            <a:outerShdw blurRad="63500" sx="102000" sy="102000" algn="ctr" rotWithShape="0">
              <a:prstClr val="black">
                <a:alpha val="40000"/>
              </a:prstClr>
            </a:outerShdw>
            <a:softEdge rad="25400"/>
          </a:effectLst>
        </p:spPr>
        <p:txBody>
          <a:bodyPr wrap="square" rtlCol="0">
            <a:spAutoFit/>
          </a:bodyPr>
          <a:lstStyle/>
          <a:p>
            <a:pPr algn="ctr"/>
            <a:r>
              <a:rPr kumimoji="1" lang="zh-CN" altLang="en-US" sz="2400" dirty="0">
                <a:ln w="0"/>
                <a:solidFill>
                  <a:schemeClr val="bg1"/>
                </a:solidFill>
                <a:effectLst>
                  <a:outerShdw blurRad="38100" dist="25400" dir="5400000" algn="ctr" rotWithShape="0">
                    <a:srgbClr val="6E747A">
                      <a:alpha val="43000"/>
                    </a:srgbClr>
                  </a:outerShdw>
                </a:effectLst>
              </a:rPr>
              <a:t>国际化视野与实业经验的强强联合</a:t>
            </a:r>
            <a:endParaRPr kumimoji="1" lang="zh-CN" altLang="en-US" sz="2400" dirty="0">
              <a:ln w="0"/>
              <a:solidFill>
                <a:schemeClr val="bg1"/>
              </a:solidFill>
              <a:effectLst>
                <a:outerShdw blurRad="38100" dist="25400" dir="5400000" algn="ctr" rotWithShape="0">
                  <a:srgbClr val="6E747A">
                    <a:alpha val="43000"/>
                  </a:srgbClr>
                </a:outerShdw>
              </a:effectLst>
            </a:endParaRPr>
          </a:p>
        </p:txBody>
      </p:sp>
      <p:pic>
        <p:nvPicPr>
          <p:cNvPr id="13" name="图片 12"/>
          <p:cNvPicPr>
            <a:picLocks noChangeAspect="1"/>
          </p:cNvPicPr>
          <p:nvPr/>
        </p:nvPicPr>
        <p:blipFill>
          <a:blip r:embed="rId2"/>
          <a:stretch>
            <a:fillRect/>
          </a:stretch>
        </p:blipFill>
        <p:spPr>
          <a:xfrm>
            <a:off x="9744239" y="961775"/>
            <a:ext cx="1980736" cy="2604155"/>
          </a:xfrm>
          <a:prstGeom prst="rect">
            <a:avLst/>
          </a:prstGeom>
        </p:spPr>
      </p:pic>
      <p:pic>
        <p:nvPicPr>
          <p:cNvPr id="12" name="图片 11"/>
          <p:cNvPicPr>
            <a:picLocks noChangeAspect="1"/>
          </p:cNvPicPr>
          <p:nvPr/>
        </p:nvPicPr>
        <p:blipFill>
          <a:blip r:embed="rId3"/>
          <a:stretch>
            <a:fillRect/>
          </a:stretch>
        </p:blipFill>
        <p:spPr>
          <a:xfrm>
            <a:off x="461411" y="1144548"/>
            <a:ext cx="1291603" cy="1808243"/>
          </a:xfrm>
          <a:prstGeom prst="rect">
            <a:avLst/>
          </a:prstGeom>
        </p:spPr>
      </p:pic>
      <p:sp>
        <p:nvSpPr>
          <p:cNvPr id="15" name="矩形 14"/>
          <p:cNvSpPr/>
          <p:nvPr/>
        </p:nvSpPr>
        <p:spPr>
          <a:xfrm>
            <a:off x="2238989" y="1236214"/>
            <a:ext cx="45719" cy="1977308"/>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9" name="文本框 18"/>
          <p:cNvSpPr txBox="1"/>
          <p:nvPr/>
        </p:nvSpPr>
        <p:spPr>
          <a:xfrm>
            <a:off x="2669308" y="1069636"/>
            <a:ext cx="4919029" cy="2554545"/>
          </a:xfrm>
          <a:prstGeom prst="rect">
            <a:avLst/>
          </a:prstGeom>
          <a:noFill/>
        </p:spPr>
        <p:txBody>
          <a:bodyPr wrap="square" rtlCol="0">
            <a:spAutoFit/>
          </a:bodyPr>
          <a:lstStyle/>
          <a:p>
            <a:r>
              <a:rPr kumimoji="1" lang="zh-CN" altLang="en-US" sz="1600" b="1" dirty="0">
                <a:latin typeface="+mj-ea"/>
                <a:ea typeface="+mj-ea"/>
              </a:rPr>
              <a:t>毕业于</a:t>
            </a:r>
            <a:endParaRPr kumimoji="1" lang="en-US" altLang="zh-CN" sz="1600" b="1" dirty="0">
              <a:latin typeface="+mj-ea"/>
              <a:ea typeface="+mj-ea"/>
            </a:endParaRPr>
          </a:p>
          <a:p>
            <a:r>
              <a:rPr kumimoji="1" lang="zh-CN" altLang="en-US" sz="1600" b="1" dirty="0">
                <a:latin typeface="+mj-ea"/>
                <a:ea typeface="+mj-ea"/>
              </a:rPr>
              <a:t>兰州化工技术学院 化工机械专业（硕士研究生）</a:t>
            </a:r>
            <a:endParaRPr kumimoji="1" lang="en-US" altLang="zh-CN" sz="1600" b="1" dirty="0">
              <a:latin typeface="+mj-ea"/>
              <a:ea typeface="+mj-ea"/>
            </a:endParaRPr>
          </a:p>
          <a:p>
            <a:r>
              <a:rPr kumimoji="1" lang="zh-CN" altLang="en-US" sz="1600" b="1" dirty="0">
                <a:latin typeface="+mj-ea"/>
                <a:ea typeface="+mj-ea"/>
              </a:rPr>
              <a:t>高级工程师</a:t>
            </a:r>
            <a:endParaRPr kumimoji="1" lang="en-US" altLang="zh-CN" sz="1600" b="1" dirty="0">
              <a:latin typeface="+mj-ea"/>
              <a:ea typeface="+mj-ea"/>
            </a:endParaRPr>
          </a:p>
          <a:p>
            <a:r>
              <a:rPr kumimoji="1" lang="zh-CN" altLang="en-US" sz="1600" b="1" dirty="0">
                <a:latin typeface="+mj-ea"/>
                <a:ea typeface="+mj-ea"/>
              </a:rPr>
              <a:t>历任 </a:t>
            </a:r>
            <a:endParaRPr kumimoji="1" lang="en-US" altLang="zh-CN" sz="1600" b="1" dirty="0">
              <a:latin typeface="+mj-ea"/>
              <a:ea typeface="+mj-ea"/>
            </a:endParaRPr>
          </a:p>
          <a:p>
            <a:r>
              <a:rPr kumimoji="1" lang="en-US" altLang="zh-CN" sz="1600" b="1" dirty="0">
                <a:latin typeface="+mj-ea"/>
                <a:ea typeface="+mj-ea"/>
              </a:rPr>
              <a:t>1982</a:t>
            </a:r>
            <a:r>
              <a:rPr kumimoji="1" lang="zh-CN" altLang="en-US" sz="1600" b="1" dirty="0">
                <a:latin typeface="+mj-ea"/>
                <a:ea typeface="+mj-ea"/>
              </a:rPr>
              <a:t>年</a:t>
            </a:r>
            <a:r>
              <a:rPr kumimoji="1" lang="en-US" altLang="zh-CN" sz="1600" b="1" dirty="0">
                <a:latin typeface="+mj-ea"/>
                <a:ea typeface="+mj-ea"/>
              </a:rPr>
              <a:t>7</a:t>
            </a:r>
            <a:r>
              <a:rPr kumimoji="1" lang="zh-CN" altLang="en-US" sz="1600" b="1" dirty="0">
                <a:latin typeface="+mj-ea"/>
                <a:ea typeface="+mj-ea"/>
              </a:rPr>
              <a:t>月</a:t>
            </a:r>
            <a:r>
              <a:rPr kumimoji="1" lang="en-US" altLang="zh-CN" sz="1600" b="1" dirty="0">
                <a:latin typeface="+mj-ea"/>
                <a:ea typeface="+mj-ea"/>
              </a:rPr>
              <a:t>-2018</a:t>
            </a:r>
            <a:r>
              <a:rPr kumimoji="1" lang="zh-CN" altLang="en-US" sz="1600" b="1" dirty="0">
                <a:latin typeface="+mj-ea"/>
                <a:ea typeface="+mj-ea"/>
              </a:rPr>
              <a:t>年</a:t>
            </a:r>
            <a:r>
              <a:rPr kumimoji="1" lang="en-US" altLang="zh-CN" sz="1600" b="1" dirty="0">
                <a:latin typeface="+mj-ea"/>
                <a:ea typeface="+mj-ea"/>
              </a:rPr>
              <a:t>9</a:t>
            </a:r>
            <a:r>
              <a:rPr kumimoji="1" lang="zh-CN" altLang="en-US" sz="1600" b="1" dirty="0">
                <a:latin typeface="+mj-ea"/>
                <a:ea typeface="+mj-ea"/>
              </a:rPr>
              <a:t>月 </a:t>
            </a:r>
            <a:endParaRPr kumimoji="1" lang="en-US" altLang="zh-CN" sz="1600" b="1" dirty="0">
              <a:latin typeface="+mj-ea"/>
              <a:ea typeface="+mj-ea"/>
            </a:endParaRPr>
          </a:p>
          <a:p>
            <a:r>
              <a:rPr kumimoji="1" lang="zh-CN" altLang="en-US" sz="1600" b="1" dirty="0">
                <a:latin typeface="+mj-ea"/>
                <a:ea typeface="+mj-ea"/>
              </a:rPr>
              <a:t>青海盐湖工业股份有限公司工作 </a:t>
            </a:r>
            <a:endParaRPr kumimoji="1" lang="zh-CN" altLang="en-US" sz="1600" b="1" dirty="0">
              <a:latin typeface="+mj-ea"/>
              <a:ea typeface="+mj-ea"/>
            </a:endParaRPr>
          </a:p>
          <a:p>
            <a:pPr marL="285750" indent="-285750">
              <a:buClr>
                <a:schemeClr val="accent2">
                  <a:lumMod val="75000"/>
                </a:schemeClr>
              </a:buClr>
              <a:buFont typeface="Wingdings" panose="05000000000000000000" pitchFamily="2" charset="2"/>
              <a:buChar char="u"/>
            </a:pPr>
            <a:r>
              <a:rPr kumimoji="1" lang="zh-CN" altLang="en-US" sz="1600" b="1" dirty="0">
                <a:latin typeface="+mj-ea"/>
                <a:ea typeface="+mj-ea"/>
              </a:rPr>
              <a:t>生产技术员</a:t>
            </a:r>
            <a:endParaRPr kumimoji="1" lang="en-US" altLang="zh-CN" sz="1600" b="1" dirty="0">
              <a:latin typeface="+mj-ea"/>
              <a:ea typeface="+mj-ea"/>
            </a:endParaRPr>
          </a:p>
          <a:p>
            <a:pPr marL="285750" indent="-285750">
              <a:buClr>
                <a:schemeClr val="accent2">
                  <a:lumMod val="75000"/>
                </a:schemeClr>
              </a:buClr>
              <a:buFont typeface="Wingdings" panose="05000000000000000000" pitchFamily="2" charset="2"/>
              <a:buChar char="u"/>
            </a:pPr>
            <a:r>
              <a:rPr kumimoji="1" lang="zh-CN" altLang="en-US" sz="1600" b="1" dirty="0">
                <a:latin typeface="+mj-ea"/>
                <a:ea typeface="+mj-ea"/>
              </a:rPr>
              <a:t>企业管理科副科长车间副主任、主任</a:t>
            </a:r>
            <a:endParaRPr kumimoji="1" lang="en-US" altLang="zh-CN" sz="1600" b="1" dirty="0">
              <a:latin typeface="+mj-ea"/>
              <a:ea typeface="+mj-ea"/>
            </a:endParaRPr>
          </a:p>
          <a:p>
            <a:pPr marL="285750" indent="-285750">
              <a:buClr>
                <a:schemeClr val="accent2">
                  <a:lumMod val="75000"/>
                </a:schemeClr>
              </a:buClr>
              <a:buFont typeface="Wingdings" panose="05000000000000000000" pitchFamily="2" charset="2"/>
              <a:buChar char="u"/>
            </a:pPr>
            <a:r>
              <a:rPr kumimoji="1" lang="zh-CN" altLang="en-US" sz="1600" b="1" dirty="0">
                <a:latin typeface="+mj-ea"/>
                <a:ea typeface="+mj-ea"/>
              </a:rPr>
              <a:t>百万吨钾肥项目生产副总经理</a:t>
            </a:r>
            <a:endParaRPr kumimoji="1" lang="en-US" altLang="zh-CN" sz="1600" b="1" dirty="0">
              <a:latin typeface="+mj-ea"/>
              <a:ea typeface="+mj-ea"/>
            </a:endParaRPr>
          </a:p>
          <a:p>
            <a:pPr marL="285750" indent="-285750">
              <a:buClr>
                <a:schemeClr val="accent2">
                  <a:lumMod val="75000"/>
                </a:schemeClr>
              </a:buClr>
              <a:buFont typeface="Wingdings" panose="05000000000000000000" pitchFamily="2" charset="2"/>
              <a:buChar char="u"/>
            </a:pPr>
            <a:r>
              <a:rPr kumimoji="1" lang="zh-CN" altLang="en-US" sz="1600" b="1" dirty="0">
                <a:latin typeface="+mj-ea"/>
                <a:ea typeface="+mj-ea"/>
              </a:rPr>
              <a:t>发展公司党委书记、总经理</a:t>
            </a:r>
            <a:r>
              <a:rPr kumimoji="1" lang="en-US" altLang="zh-CN" sz="1600" b="1" dirty="0">
                <a:latin typeface="+mj-ea"/>
                <a:ea typeface="+mj-ea"/>
              </a:rPr>
              <a:t>;</a:t>
            </a:r>
            <a:r>
              <a:rPr kumimoji="1" lang="zh-CN" altLang="en-US" sz="1600" b="1" dirty="0">
                <a:latin typeface="+mj-ea"/>
                <a:ea typeface="+mj-ea"/>
              </a:rPr>
              <a:t>钾肥公司总经理 </a:t>
            </a:r>
            <a:endParaRPr kumimoji="1" lang="zh-CN" altLang="en-US" sz="1600" b="1" dirty="0">
              <a:latin typeface="+mj-ea"/>
              <a:ea typeface="+mj-ea"/>
            </a:endParaRPr>
          </a:p>
        </p:txBody>
      </p:sp>
      <p:sp>
        <p:nvSpPr>
          <p:cNvPr id="23" name="文本框 22"/>
          <p:cNvSpPr txBox="1"/>
          <p:nvPr/>
        </p:nvSpPr>
        <p:spPr>
          <a:xfrm>
            <a:off x="167208" y="2993640"/>
            <a:ext cx="1887301" cy="707886"/>
          </a:xfrm>
          <a:prstGeom prst="rect">
            <a:avLst/>
          </a:prstGeom>
          <a:solidFill>
            <a:schemeClr val="accent2">
              <a:lumMod val="75000"/>
            </a:schemeClr>
          </a:solidFill>
          <a:effectLst>
            <a:softEdge rad="38100"/>
          </a:effectLst>
        </p:spPr>
        <p:txBody>
          <a:bodyPr wrap="square" rtlCol="0">
            <a:spAutoFit/>
          </a:bodyPr>
          <a:lstStyle/>
          <a:p>
            <a:pPr algn="ctr"/>
            <a:r>
              <a:rPr kumimoji="1" lang="zh-CN" altLang="en-US" sz="2000" dirty="0">
                <a:solidFill>
                  <a:schemeClr val="bg1"/>
                </a:solidFill>
                <a:latin typeface="等线" panose="02010600030101010101" pitchFamily="2" charset="-122"/>
                <a:ea typeface="等线" panose="02010600030101010101" pitchFamily="2" charset="-122"/>
              </a:rPr>
              <a:t>赵元海</a:t>
            </a:r>
            <a:endParaRPr kumimoji="1" lang="en-US" altLang="zh-CN" sz="2000" dirty="0">
              <a:solidFill>
                <a:schemeClr val="bg1"/>
              </a:solidFill>
              <a:latin typeface="等线" panose="02010600030101010101" pitchFamily="2" charset="-122"/>
              <a:ea typeface="等线" panose="02010600030101010101" pitchFamily="2" charset="-122"/>
            </a:endParaRPr>
          </a:p>
          <a:p>
            <a:pPr algn="ctr"/>
            <a:r>
              <a:rPr kumimoji="1" lang="zh-CN" altLang="en-US" sz="2000" dirty="0">
                <a:solidFill>
                  <a:schemeClr val="bg1"/>
                </a:solidFill>
                <a:latin typeface="等线" panose="02010600030101010101" pitchFamily="2" charset="-122"/>
                <a:ea typeface="等线" panose="02010600030101010101" pitchFamily="2" charset="-122"/>
              </a:rPr>
              <a:t>总经理</a:t>
            </a:r>
            <a:endParaRPr kumimoji="1" lang="zh-CN" altLang="en-US" sz="2000" dirty="0">
              <a:solidFill>
                <a:schemeClr val="bg1"/>
              </a:solidFill>
              <a:latin typeface="等线" panose="02010600030101010101" pitchFamily="2" charset="-122"/>
              <a:ea typeface="等线" panose="02010600030101010101" pitchFamily="2" charset="-122"/>
            </a:endParaRPr>
          </a:p>
        </p:txBody>
      </p:sp>
      <p:sp>
        <p:nvSpPr>
          <p:cNvPr id="25" name="文本框 24"/>
          <p:cNvSpPr txBox="1"/>
          <p:nvPr/>
        </p:nvSpPr>
        <p:spPr>
          <a:xfrm>
            <a:off x="361881" y="5659962"/>
            <a:ext cx="1723109" cy="706755"/>
          </a:xfrm>
          <a:prstGeom prst="rect">
            <a:avLst/>
          </a:prstGeom>
          <a:solidFill>
            <a:schemeClr val="accent5">
              <a:lumMod val="50000"/>
            </a:schemeClr>
          </a:solidFill>
          <a:effectLst>
            <a:softEdge rad="38100"/>
          </a:effectLst>
        </p:spPr>
        <p:txBody>
          <a:bodyPr wrap="square" rtlCol="0">
            <a:spAutoFit/>
          </a:bodyPr>
          <a:lstStyle/>
          <a:p>
            <a:pPr algn="ctr"/>
            <a:r>
              <a:rPr kumimoji="1" lang="zh-CN" altLang="en-US" sz="2000" dirty="0">
                <a:solidFill>
                  <a:schemeClr val="bg1"/>
                </a:solidFill>
                <a:latin typeface="等线" panose="02010600030101010101" pitchFamily="2" charset="-122"/>
                <a:ea typeface="等线" panose="02010600030101010101" pitchFamily="2" charset="-122"/>
              </a:rPr>
              <a:t>张占良</a:t>
            </a:r>
            <a:endParaRPr kumimoji="1" lang="en-US" altLang="zh-CN" sz="2000" dirty="0">
              <a:solidFill>
                <a:schemeClr val="bg1"/>
              </a:solidFill>
              <a:latin typeface="等线" panose="02010600030101010101" pitchFamily="2" charset="-122"/>
              <a:ea typeface="等线" panose="02010600030101010101" pitchFamily="2" charset="-122"/>
            </a:endParaRPr>
          </a:p>
          <a:p>
            <a:pPr algn="ctr"/>
            <a:r>
              <a:rPr kumimoji="1" lang="zh-CN" altLang="en-US" sz="2000" dirty="0">
                <a:solidFill>
                  <a:schemeClr val="bg1"/>
                </a:solidFill>
                <a:latin typeface="等线" panose="02010600030101010101" pitchFamily="2" charset="-122"/>
                <a:ea typeface="等线" panose="02010600030101010101" pitchFamily="2" charset="-122"/>
              </a:rPr>
              <a:t>总工程师</a:t>
            </a:r>
            <a:endParaRPr kumimoji="1" lang="zh-CN" altLang="en-US" sz="2000" dirty="0">
              <a:solidFill>
                <a:schemeClr val="bg1"/>
              </a:solidFill>
              <a:latin typeface="等线" panose="02010600030101010101" pitchFamily="2" charset="-122"/>
              <a:ea typeface="等线" panose="02010600030101010101" pitchFamily="2" charset="-122"/>
            </a:endParaRPr>
          </a:p>
        </p:txBody>
      </p:sp>
      <p:sp>
        <p:nvSpPr>
          <p:cNvPr id="26" name="矩形 25"/>
          <p:cNvSpPr/>
          <p:nvPr/>
        </p:nvSpPr>
        <p:spPr>
          <a:xfrm>
            <a:off x="2229009" y="3811845"/>
            <a:ext cx="36000" cy="2556000"/>
          </a:xfrm>
          <a:prstGeom prst="rect">
            <a:avLst/>
          </a:prstGeom>
          <a:solidFill>
            <a:schemeClr val="accent5">
              <a:lumMod val="5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pic>
        <p:nvPicPr>
          <p:cNvPr id="27" name="图片 26"/>
          <p:cNvPicPr>
            <a:picLocks noChangeAspect="1"/>
          </p:cNvPicPr>
          <p:nvPr/>
        </p:nvPicPr>
        <p:blipFill>
          <a:blip r:embed="rId4"/>
          <a:stretch>
            <a:fillRect/>
          </a:stretch>
        </p:blipFill>
        <p:spPr>
          <a:xfrm>
            <a:off x="361881" y="3716929"/>
            <a:ext cx="1723109" cy="1723109"/>
          </a:xfrm>
          <a:prstGeom prst="rect">
            <a:avLst/>
          </a:prstGeom>
          <a:ln>
            <a:noFill/>
          </a:ln>
          <a:effectLst>
            <a:outerShdw blurRad="292100" dist="139700" dir="2700000" algn="tl" rotWithShape="0">
              <a:srgbClr val="333333">
                <a:alpha val="65000"/>
              </a:srgbClr>
            </a:outerShdw>
          </a:effectLst>
        </p:spPr>
      </p:pic>
      <p:sp>
        <p:nvSpPr>
          <p:cNvPr id="28" name="文本框 27"/>
          <p:cNvSpPr txBox="1"/>
          <p:nvPr/>
        </p:nvSpPr>
        <p:spPr>
          <a:xfrm>
            <a:off x="2579258" y="3748733"/>
            <a:ext cx="4473147" cy="2647776"/>
          </a:xfrm>
          <a:prstGeom prst="rect">
            <a:avLst/>
          </a:prstGeom>
          <a:noFill/>
        </p:spPr>
        <p:txBody>
          <a:bodyPr wrap="square" rtlCol="0">
            <a:spAutoFit/>
          </a:bodyPr>
          <a:lstStyle/>
          <a:p>
            <a:pPr>
              <a:buClr>
                <a:schemeClr val="accent5">
                  <a:lumMod val="50000"/>
                </a:schemeClr>
              </a:buClr>
            </a:pPr>
            <a:r>
              <a:rPr lang="zh-CN" altLang="en-US" sz="2000" dirty="0">
                <a:latin typeface="+mn-ea"/>
              </a:rPr>
              <a:t>  综合工程化工工艺专业高级工程师</a:t>
            </a:r>
            <a:endParaRPr lang="en-US" altLang="zh-CN" sz="20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发表相关科技论文</a:t>
            </a:r>
            <a:r>
              <a:rPr lang="en-US" altLang="zh-CN" sz="1800" dirty="0">
                <a:latin typeface="+mn-ea"/>
              </a:rPr>
              <a:t>9</a:t>
            </a:r>
            <a:r>
              <a:rPr lang="zh-CN" altLang="en-US" sz="1800" dirty="0">
                <a:latin typeface="+mn-ea"/>
              </a:rPr>
              <a:t>篇</a:t>
            </a:r>
            <a:endParaRPr lang="en-US" altLang="zh-CN" sz="18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申请各型专利</a:t>
            </a:r>
            <a:r>
              <a:rPr lang="en-US" altLang="zh-CN" sz="1800" dirty="0">
                <a:latin typeface="+mn-ea"/>
              </a:rPr>
              <a:t>5</a:t>
            </a:r>
            <a:r>
              <a:rPr lang="zh-CN" altLang="en-US" sz="1800" dirty="0">
                <a:latin typeface="+mn-ea"/>
              </a:rPr>
              <a:t>项</a:t>
            </a:r>
            <a:endParaRPr lang="en-US" altLang="zh-CN" sz="18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申报国家科技项目</a:t>
            </a:r>
            <a:r>
              <a:rPr lang="en-US" altLang="zh-CN" sz="1800" dirty="0">
                <a:latin typeface="+mn-ea"/>
              </a:rPr>
              <a:t>2</a:t>
            </a:r>
            <a:r>
              <a:rPr lang="zh-CN" altLang="en-US" sz="1800" dirty="0">
                <a:latin typeface="+mn-ea"/>
              </a:rPr>
              <a:t>项</a:t>
            </a:r>
            <a:endParaRPr lang="en-US" altLang="zh-CN" sz="1800" dirty="0">
              <a:latin typeface="+mn-ea"/>
            </a:endParaRPr>
          </a:p>
          <a:p>
            <a:pPr>
              <a:buClr>
                <a:schemeClr val="accent5">
                  <a:lumMod val="50000"/>
                </a:schemeClr>
              </a:buClr>
            </a:pPr>
            <a:r>
              <a:rPr lang="zh-CN" altLang="en-US" sz="2000" dirty="0">
                <a:latin typeface="+mn-ea"/>
              </a:rPr>
              <a:t>  历任</a:t>
            </a:r>
            <a:endParaRPr lang="en-US" altLang="zh-CN" sz="20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青海中信国安担任核心技术成员</a:t>
            </a:r>
            <a:endParaRPr lang="zh-CN" altLang="en-US" sz="18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新疆安华矿业担任技术部部长</a:t>
            </a:r>
            <a:endParaRPr lang="zh-CN" altLang="en-US" sz="18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若羌振元钾肥担任总工程师、常务副总</a:t>
            </a:r>
            <a:endParaRPr lang="zh-CN" altLang="en-US" sz="1800" dirty="0">
              <a:latin typeface="+mn-ea"/>
            </a:endParaRPr>
          </a:p>
          <a:p>
            <a:pPr marL="285750" indent="-285750">
              <a:buClr>
                <a:schemeClr val="accent5">
                  <a:lumMod val="50000"/>
                </a:schemeClr>
              </a:buClr>
              <a:buFont typeface="Wingdings" panose="05000000000000000000" pitchFamily="2" charset="2"/>
              <a:buChar char="u"/>
            </a:pPr>
            <a:r>
              <a:rPr lang="zh-CN" altLang="en-US" sz="1800" dirty="0">
                <a:latin typeface="+mn-ea"/>
              </a:rPr>
              <a:t>青海森盛矿业担任技术总监</a:t>
            </a:r>
            <a:endParaRPr lang="en-US" altLang="zh-CN" sz="1800"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723504" y="776670"/>
            <a:ext cx="4768296" cy="2789652"/>
            <a:chOff x="6577583" y="1199388"/>
            <a:chExt cx="4637786" cy="1634639"/>
          </a:xfrm>
        </p:grpSpPr>
        <p:sp>
          <p:nvSpPr>
            <p:cNvPr id="2" name="object 37"/>
            <p:cNvSpPr txBox="1"/>
            <p:nvPr/>
          </p:nvSpPr>
          <p:spPr>
            <a:xfrm>
              <a:off x="6577583" y="1199388"/>
              <a:ext cx="1309370" cy="151625"/>
            </a:xfrm>
            <a:prstGeom prst="rect">
              <a:avLst/>
            </a:prstGeom>
            <a:solidFill>
              <a:srgbClr val="21649A"/>
            </a:solidFill>
            <a:effectLst>
              <a:softEdge rad="12700"/>
            </a:effectLst>
          </p:spPr>
          <p:txBody>
            <a:bodyPr vert="horz" wrap="square" lIns="0" tIns="38735" rIns="0" bIns="0" rtlCol="0">
              <a:spAutoFit/>
            </a:bodyPr>
            <a:lstStyle/>
            <a:p>
              <a:pPr marL="99695">
                <a:spcBef>
                  <a:spcPts val="305"/>
                </a:spcBef>
              </a:pPr>
              <a:r>
                <a:rPr lang="zh-CN" altLang="en-US" sz="1400" b="1" spc="-5" dirty="0">
                  <a:solidFill>
                    <a:srgbClr val="FFFFFF"/>
                  </a:solidFill>
                  <a:latin typeface="等线" panose="02010600030101010101" pitchFamily="2" charset="-122"/>
                  <a:ea typeface="等线" panose="02010600030101010101" pitchFamily="2" charset="-122"/>
                  <a:cs typeface="微软雅黑" panose="020B0503020204020204" charset="-122"/>
                </a:rPr>
                <a:t>多</a:t>
              </a:r>
              <a:r>
                <a:rPr sz="1400" b="1" dirty="0" err="1">
                  <a:solidFill>
                    <a:srgbClr val="FFFFFF"/>
                  </a:solidFill>
                  <a:latin typeface="等线" panose="02010600030101010101" pitchFamily="2" charset="-122"/>
                  <a:ea typeface="等线" panose="02010600030101010101" pitchFamily="2" charset="-122"/>
                  <a:cs typeface="微软雅黑" panose="020B0503020204020204" charset="-122"/>
                </a:rPr>
                <a:t>年行业经验</a:t>
              </a:r>
              <a:endParaRPr sz="1400" b="1" dirty="0">
                <a:latin typeface="等线" panose="02010600030101010101" pitchFamily="2" charset="-122"/>
                <a:ea typeface="等线" panose="02010600030101010101" pitchFamily="2" charset="-122"/>
                <a:cs typeface="微软雅黑" panose="020B0503020204020204" charset="-122"/>
              </a:endParaRPr>
            </a:p>
          </p:txBody>
        </p:sp>
        <p:sp>
          <p:nvSpPr>
            <p:cNvPr id="3" name="object 38"/>
            <p:cNvSpPr txBox="1"/>
            <p:nvPr/>
          </p:nvSpPr>
          <p:spPr>
            <a:xfrm>
              <a:off x="9738359" y="1199388"/>
              <a:ext cx="1477010" cy="151625"/>
            </a:xfrm>
            <a:prstGeom prst="rect">
              <a:avLst/>
            </a:prstGeom>
            <a:solidFill>
              <a:srgbClr val="21649A"/>
            </a:solidFill>
            <a:effectLst>
              <a:softEdge rad="12700"/>
            </a:effectLst>
          </p:spPr>
          <p:txBody>
            <a:bodyPr vert="horz" wrap="square" lIns="0" tIns="38735" rIns="0" bIns="0" rtlCol="0">
              <a:spAutoFit/>
            </a:bodyPr>
            <a:lstStyle/>
            <a:p>
              <a:pPr marL="293370">
                <a:spcBef>
                  <a:spcPts val="305"/>
                </a:spcBef>
              </a:pPr>
              <a:r>
                <a:rPr sz="1400" b="1" dirty="0">
                  <a:solidFill>
                    <a:srgbClr val="FFFFFF"/>
                  </a:solidFill>
                  <a:latin typeface="等线" panose="02010600030101010101" pitchFamily="2" charset="-122"/>
                  <a:ea typeface="等线" panose="02010600030101010101" pitchFamily="2" charset="-122"/>
                  <a:cs typeface="微软雅黑" panose="020B0503020204020204" charset="-122"/>
                </a:rPr>
                <a:t>国际化视野</a:t>
              </a:r>
              <a:endParaRPr sz="1400" b="1">
                <a:latin typeface="等线" panose="02010600030101010101" pitchFamily="2" charset="-122"/>
                <a:ea typeface="等线" panose="02010600030101010101" pitchFamily="2" charset="-122"/>
                <a:cs typeface="微软雅黑" panose="020B0503020204020204" charset="-122"/>
              </a:endParaRPr>
            </a:p>
          </p:txBody>
        </p:sp>
        <p:sp>
          <p:nvSpPr>
            <p:cNvPr id="4" name="object 39"/>
            <p:cNvSpPr txBox="1"/>
            <p:nvPr/>
          </p:nvSpPr>
          <p:spPr>
            <a:xfrm>
              <a:off x="6577583" y="1597153"/>
              <a:ext cx="1309370" cy="152006"/>
            </a:xfrm>
            <a:prstGeom prst="rect">
              <a:avLst/>
            </a:prstGeom>
            <a:solidFill>
              <a:srgbClr val="489E3E"/>
            </a:solidFill>
            <a:effectLst>
              <a:softEdge rad="12700"/>
            </a:effectLst>
          </p:spPr>
          <p:txBody>
            <a:bodyPr vert="horz" wrap="square" lIns="0" tIns="39369" rIns="0" bIns="0" rtlCol="0">
              <a:spAutoFit/>
            </a:bodyPr>
            <a:lstStyle/>
            <a:p>
              <a:pPr marL="119380">
                <a:spcBef>
                  <a:spcPts val="310"/>
                </a:spcBef>
              </a:pPr>
              <a:r>
                <a:rPr lang="zh-CN" altLang="en-US" sz="1400" b="1" dirty="0">
                  <a:solidFill>
                    <a:srgbClr val="FFFFFF"/>
                  </a:solidFill>
                  <a:latin typeface="等线" panose="02010600030101010101" pitchFamily="2" charset="-122"/>
                  <a:ea typeface="等线" panose="02010600030101010101" pitchFamily="2" charset="-122"/>
                  <a:cs typeface="微软雅黑" panose="020B0503020204020204" charset="-122"/>
                </a:rPr>
                <a:t>深耕盐湖提锂</a:t>
              </a:r>
              <a:endParaRPr sz="1400" b="1" dirty="0">
                <a:latin typeface="等线" panose="02010600030101010101" pitchFamily="2" charset="-122"/>
                <a:ea typeface="等线" panose="02010600030101010101" pitchFamily="2" charset="-122"/>
                <a:cs typeface="微软雅黑" panose="020B0503020204020204" charset="-122"/>
              </a:endParaRPr>
            </a:p>
          </p:txBody>
        </p:sp>
        <p:sp>
          <p:nvSpPr>
            <p:cNvPr id="5" name="object 40"/>
            <p:cNvSpPr txBox="1"/>
            <p:nvPr/>
          </p:nvSpPr>
          <p:spPr>
            <a:xfrm>
              <a:off x="8011668" y="1601724"/>
              <a:ext cx="1615440" cy="151625"/>
            </a:xfrm>
            <a:prstGeom prst="rect">
              <a:avLst/>
            </a:prstGeom>
            <a:solidFill>
              <a:srgbClr val="489E3E"/>
            </a:solidFill>
            <a:effectLst>
              <a:softEdge rad="12700"/>
            </a:effectLst>
          </p:spPr>
          <p:txBody>
            <a:bodyPr vert="horz" wrap="square" lIns="0" tIns="38735" rIns="0" bIns="0" rtlCol="0">
              <a:spAutoFit/>
            </a:bodyPr>
            <a:lstStyle/>
            <a:p>
              <a:pPr marL="182880">
                <a:spcBef>
                  <a:spcPts val="305"/>
                </a:spcBef>
              </a:pPr>
              <a:r>
                <a:rPr sz="1400" b="1" dirty="0">
                  <a:solidFill>
                    <a:srgbClr val="FFFFFF"/>
                  </a:solidFill>
                  <a:latin typeface="等线" panose="02010600030101010101" pitchFamily="2" charset="-122"/>
                  <a:ea typeface="等线" panose="02010600030101010101" pitchFamily="2" charset="-122"/>
                  <a:cs typeface="微软雅黑" panose="020B0503020204020204" charset="-122"/>
                </a:rPr>
                <a:t>高度默契与信任</a:t>
              </a:r>
              <a:endParaRPr sz="1400" b="1" dirty="0">
                <a:latin typeface="等线" panose="02010600030101010101" pitchFamily="2" charset="-122"/>
                <a:ea typeface="等线" panose="02010600030101010101" pitchFamily="2" charset="-122"/>
                <a:cs typeface="微软雅黑" panose="020B0503020204020204" charset="-122"/>
              </a:endParaRPr>
            </a:p>
          </p:txBody>
        </p:sp>
        <p:sp>
          <p:nvSpPr>
            <p:cNvPr id="6" name="object 41"/>
            <p:cNvSpPr txBox="1"/>
            <p:nvPr/>
          </p:nvSpPr>
          <p:spPr>
            <a:xfrm>
              <a:off x="7097775" y="2645373"/>
              <a:ext cx="3434209" cy="188654"/>
            </a:xfrm>
            <a:prstGeom prst="rect">
              <a:avLst/>
            </a:prstGeom>
            <a:solidFill>
              <a:srgbClr val="C3411F"/>
            </a:solidFill>
            <a:effectLst>
              <a:softEdge rad="12700"/>
            </a:effectLst>
          </p:spPr>
          <p:txBody>
            <a:bodyPr vert="horz" wrap="square" lIns="0" tIns="39371" rIns="0" bIns="0" rtlCol="0">
              <a:spAutoFit/>
            </a:bodyPr>
            <a:lstStyle/>
            <a:p>
              <a:pPr marL="144145">
                <a:spcBef>
                  <a:spcPts val="310"/>
                </a:spcBef>
              </a:pPr>
              <a:r>
                <a:rPr sz="1800" b="1" dirty="0" err="1">
                  <a:solidFill>
                    <a:srgbClr val="FFFFFF"/>
                  </a:solidFill>
                  <a:latin typeface="等线" panose="02010600030101010101" pitchFamily="2" charset="-122"/>
                  <a:ea typeface="等线" panose="02010600030101010101" pitchFamily="2" charset="-122"/>
                  <a:cs typeface="微软雅黑" panose="020B0503020204020204" charset="-122"/>
                </a:rPr>
                <a:t>打造</a:t>
              </a:r>
              <a:r>
                <a:rPr lang="zh-CN" altLang="en-US" sz="1800" b="1" dirty="0">
                  <a:solidFill>
                    <a:srgbClr val="FFFFFF"/>
                  </a:solidFill>
                  <a:latin typeface="等线" panose="02010600030101010101" pitchFamily="2" charset="-122"/>
                  <a:ea typeface="等线" panose="02010600030101010101" pitchFamily="2" charset="-122"/>
                  <a:cs typeface="微软雅黑" panose="020B0503020204020204" charset="-122"/>
                </a:rPr>
                <a:t>吸附剂</a:t>
              </a:r>
              <a:r>
                <a:rPr sz="1800" b="1" dirty="0" err="1">
                  <a:solidFill>
                    <a:srgbClr val="FFFFFF"/>
                  </a:solidFill>
                  <a:latin typeface="等线" panose="02010600030101010101" pitchFamily="2" charset="-122"/>
                  <a:ea typeface="等线" panose="02010600030101010101" pitchFamily="2" charset="-122"/>
                  <a:cs typeface="微软雅黑" panose="020B0503020204020204" charset="-122"/>
                </a:rPr>
                <a:t>行业全球领军</a:t>
              </a:r>
              <a:r>
                <a:rPr sz="1800" b="1" spc="-15" dirty="0" err="1">
                  <a:solidFill>
                    <a:srgbClr val="FFFFFF"/>
                  </a:solidFill>
                  <a:latin typeface="等线" panose="02010600030101010101" pitchFamily="2" charset="-122"/>
                  <a:ea typeface="等线" panose="02010600030101010101" pitchFamily="2" charset="-122"/>
                  <a:cs typeface="微软雅黑" panose="020B0503020204020204" charset="-122"/>
                </a:rPr>
                <a:t>企</a:t>
              </a:r>
              <a:r>
                <a:rPr sz="1800" b="1" dirty="0" err="1">
                  <a:solidFill>
                    <a:srgbClr val="FFFFFF"/>
                  </a:solidFill>
                  <a:latin typeface="等线" panose="02010600030101010101" pitchFamily="2" charset="-122"/>
                  <a:ea typeface="等线" panose="02010600030101010101" pitchFamily="2" charset="-122"/>
                  <a:cs typeface="微软雅黑" panose="020B0503020204020204" charset="-122"/>
                </a:rPr>
                <a:t>业</a:t>
              </a:r>
              <a:endParaRPr sz="1800" b="1" dirty="0">
                <a:latin typeface="等线" panose="02010600030101010101" pitchFamily="2" charset="-122"/>
                <a:ea typeface="等线" panose="02010600030101010101" pitchFamily="2" charset="-122"/>
                <a:cs typeface="微软雅黑" panose="020B0503020204020204" charset="-122"/>
              </a:endParaRPr>
            </a:p>
          </p:txBody>
        </p:sp>
        <p:sp>
          <p:nvSpPr>
            <p:cNvPr id="7" name="object 42"/>
            <p:cNvSpPr txBox="1"/>
            <p:nvPr/>
          </p:nvSpPr>
          <p:spPr>
            <a:xfrm>
              <a:off x="9738359" y="1597153"/>
              <a:ext cx="1477010" cy="152006"/>
            </a:xfrm>
            <a:prstGeom prst="rect">
              <a:avLst/>
            </a:prstGeom>
            <a:solidFill>
              <a:srgbClr val="489E3E"/>
            </a:solidFill>
            <a:effectLst>
              <a:softEdge rad="12700"/>
            </a:effectLst>
          </p:spPr>
          <p:txBody>
            <a:bodyPr vert="horz" wrap="square" lIns="0" tIns="39369" rIns="0" bIns="0" rtlCol="0">
              <a:spAutoFit/>
            </a:bodyPr>
            <a:lstStyle/>
            <a:p>
              <a:pPr marL="203835">
                <a:spcBef>
                  <a:spcPts val="310"/>
                </a:spcBef>
              </a:pPr>
              <a:r>
                <a:rPr sz="1400" b="1" dirty="0">
                  <a:solidFill>
                    <a:srgbClr val="FFFFFF"/>
                  </a:solidFill>
                  <a:latin typeface="等线" panose="02010600030101010101" pitchFamily="2" charset="-122"/>
                  <a:ea typeface="等线" panose="02010600030101010101" pitchFamily="2" charset="-122"/>
                  <a:cs typeface="微软雅黑" panose="020B0503020204020204" charset="-122"/>
                </a:rPr>
                <a:t>行业资源丰富</a:t>
              </a:r>
              <a:endParaRPr sz="1400" b="1" dirty="0">
                <a:latin typeface="等线" panose="02010600030101010101" pitchFamily="2" charset="-122"/>
                <a:ea typeface="等线" panose="02010600030101010101" pitchFamily="2" charset="-122"/>
                <a:cs typeface="微软雅黑" panose="020B0503020204020204" charset="-122"/>
              </a:endParaRPr>
            </a:p>
          </p:txBody>
        </p:sp>
        <p:sp>
          <p:nvSpPr>
            <p:cNvPr id="8" name="object 43"/>
            <p:cNvSpPr txBox="1"/>
            <p:nvPr/>
          </p:nvSpPr>
          <p:spPr>
            <a:xfrm>
              <a:off x="8011668" y="1202435"/>
              <a:ext cx="1615440" cy="151243"/>
            </a:xfrm>
            <a:prstGeom prst="rect">
              <a:avLst/>
            </a:prstGeom>
            <a:solidFill>
              <a:srgbClr val="21649A"/>
            </a:solidFill>
            <a:effectLst>
              <a:softEdge rad="12700"/>
            </a:effectLst>
          </p:spPr>
          <p:txBody>
            <a:bodyPr vert="horz" wrap="square" lIns="0" tIns="38100" rIns="0" bIns="0" rtlCol="0">
              <a:spAutoFit/>
            </a:bodyPr>
            <a:lstStyle/>
            <a:p>
              <a:pPr marL="94615" algn="ctr">
                <a:spcBef>
                  <a:spcPts val="300"/>
                </a:spcBef>
              </a:pPr>
              <a:r>
                <a:rPr sz="1400" b="1" dirty="0" err="1">
                  <a:solidFill>
                    <a:srgbClr val="FFFFFF"/>
                  </a:solidFill>
                  <a:latin typeface="等线" panose="02010600030101010101" pitchFamily="2" charset="-122"/>
                  <a:ea typeface="等线" panose="02010600030101010101" pitchFamily="2" charset="-122"/>
                  <a:cs typeface="微软雅黑" panose="020B0503020204020204" charset="-122"/>
                </a:rPr>
                <a:t>顶级企业高管</a:t>
              </a:r>
              <a:endParaRPr sz="1400" b="1" dirty="0">
                <a:latin typeface="等线" panose="02010600030101010101" pitchFamily="2" charset="-122"/>
                <a:ea typeface="等线" panose="02010600030101010101" pitchFamily="2" charset="-122"/>
                <a:cs typeface="微软雅黑" panose="020B0503020204020204" charset="-122"/>
              </a:endParaRPr>
            </a:p>
          </p:txBody>
        </p:sp>
        <p:sp>
          <p:nvSpPr>
            <p:cNvPr id="10" name="object 44"/>
            <p:cNvSpPr/>
            <p:nvPr/>
          </p:nvSpPr>
          <p:spPr>
            <a:xfrm>
              <a:off x="8683752" y="2017776"/>
              <a:ext cx="262255" cy="567055"/>
            </a:xfrm>
            <a:custGeom>
              <a:avLst/>
              <a:gdLst/>
              <a:ahLst/>
              <a:cxnLst/>
              <a:rect l="l" t="t" r="r" b="b"/>
              <a:pathLst>
                <a:path w="262254" h="567055">
                  <a:moveTo>
                    <a:pt x="262127" y="435863"/>
                  </a:moveTo>
                  <a:lnTo>
                    <a:pt x="0" y="435863"/>
                  </a:lnTo>
                  <a:lnTo>
                    <a:pt x="131064" y="566927"/>
                  </a:lnTo>
                  <a:lnTo>
                    <a:pt x="262127" y="435863"/>
                  </a:lnTo>
                  <a:close/>
                </a:path>
                <a:path w="262254" h="567055">
                  <a:moveTo>
                    <a:pt x="196596" y="0"/>
                  </a:moveTo>
                  <a:lnTo>
                    <a:pt x="65531" y="0"/>
                  </a:lnTo>
                  <a:lnTo>
                    <a:pt x="65531" y="435863"/>
                  </a:lnTo>
                  <a:lnTo>
                    <a:pt x="196596" y="435863"/>
                  </a:lnTo>
                  <a:lnTo>
                    <a:pt x="196596" y="0"/>
                  </a:lnTo>
                  <a:close/>
                </a:path>
              </a:pathLst>
            </a:custGeom>
            <a:solidFill>
              <a:srgbClr val="BEBEBE"/>
            </a:solidFill>
            <a:effectLst>
              <a:softEdge rad="12700"/>
            </a:effectLst>
          </p:spPr>
          <p:txBody>
            <a:bodyPr wrap="square" lIns="0" tIns="0" rIns="0" bIns="0" rtlCol="0"/>
            <a:lstStyle/>
            <a:p>
              <a:endParaRPr sz="1400" b="1">
                <a:latin typeface="等线" panose="02010600030101010101" pitchFamily="2" charset="-122"/>
                <a:ea typeface="等线" panose="02010600030101010101" pitchFamily="2" charset="-122"/>
              </a:endParaRPr>
            </a:p>
          </p:txBody>
        </p:sp>
      </p:grpSp>
      <p:sp>
        <p:nvSpPr>
          <p:cNvPr id="13" name="文本框 12"/>
          <p:cNvSpPr txBox="1"/>
          <p:nvPr/>
        </p:nvSpPr>
        <p:spPr>
          <a:xfrm>
            <a:off x="6125527" y="475953"/>
            <a:ext cx="4744995" cy="707886"/>
          </a:xfrm>
          <a:prstGeom prst="rect">
            <a:avLst/>
          </a:prstGeom>
          <a:noFill/>
        </p:spPr>
        <p:txBody>
          <a:bodyPr wrap="square" rtlCol="0">
            <a:spAutoFit/>
          </a:bodyPr>
          <a:lstStyle/>
          <a:p>
            <a:r>
              <a:rPr kumimoji="1" lang="zh-CN" altLang="en-US" sz="4000" b="1" dirty="0"/>
              <a:t>顶尖技术团队</a:t>
            </a:r>
            <a:endParaRPr kumimoji="1" lang="zh-CN" altLang="en-US" sz="4000" b="1" dirty="0"/>
          </a:p>
        </p:txBody>
      </p:sp>
      <p:sp>
        <p:nvSpPr>
          <p:cNvPr id="30" name="文本框 29"/>
          <p:cNvSpPr txBox="1"/>
          <p:nvPr/>
        </p:nvSpPr>
        <p:spPr>
          <a:xfrm>
            <a:off x="212287" y="5877988"/>
            <a:ext cx="2029651" cy="707886"/>
          </a:xfrm>
          <a:prstGeom prst="rect">
            <a:avLst/>
          </a:prstGeom>
          <a:solidFill>
            <a:schemeClr val="accent6">
              <a:lumMod val="75000"/>
            </a:schemeClr>
          </a:solidFill>
          <a:effectLst>
            <a:softEdge rad="38100"/>
          </a:effectLst>
        </p:spPr>
        <p:txBody>
          <a:bodyPr wrap="square" rtlCol="0">
            <a:spAutoFit/>
          </a:bodyPr>
          <a:lstStyle/>
          <a:p>
            <a:pPr algn="ctr"/>
            <a:r>
              <a:rPr kumimoji="1" lang="zh-CN" altLang="en-US" sz="2000" dirty="0">
                <a:solidFill>
                  <a:schemeClr val="bg1"/>
                </a:solidFill>
                <a:latin typeface="等线" panose="02010600030101010101" pitchFamily="2" charset="-122"/>
                <a:ea typeface="等线" panose="02010600030101010101" pitchFamily="2" charset="-122"/>
              </a:rPr>
              <a:t>邓顺蛟</a:t>
            </a:r>
            <a:endParaRPr kumimoji="1" lang="en-US" altLang="zh-CN" sz="2000" dirty="0">
              <a:solidFill>
                <a:schemeClr val="bg1"/>
              </a:solidFill>
              <a:latin typeface="等线" panose="02010600030101010101" pitchFamily="2" charset="-122"/>
              <a:ea typeface="等线" panose="02010600030101010101" pitchFamily="2" charset="-122"/>
            </a:endParaRPr>
          </a:p>
          <a:p>
            <a:pPr algn="ctr"/>
            <a:r>
              <a:rPr kumimoji="1" lang="zh-CN" altLang="en-US" sz="2000" dirty="0">
                <a:solidFill>
                  <a:schemeClr val="bg1"/>
                </a:solidFill>
                <a:latin typeface="等线" panose="02010600030101010101" pitchFamily="2" charset="-122"/>
                <a:ea typeface="等线" panose="02010600030101010101" pitchFamily="2" charset="-122"/>
              </a:rPr>
              <a:t>研发一部负责人</a:t>
            </a:r>
            <a:endParaRPr kumimoji="1" lang="zh-CN" altLang="en-US" sz="2000" dirty="0">
              <a:solidFill>
                <a:schemeClr val="bg1"/>
              </a:solidFill>
              <a:latin typeface="等线" panose="02010600030101010101" pitchFamily="2" charset="-122"/>
              <a:ea typeface="等线" panose="02010600030101010101" pitchFamily="2" charset="-122"/>
            </a:endParaRPr>
          </a:p>
        </p:txBody>
      </p:sp>
      <p:pic>
        <p:nvPicPr>
          <p:cNvPr id="31" name="图片 30"/>
          <p:cNvPicPr>
            <a:picLocks noChangeAspect="1"/>
          </p:cNvPicPr>
          <p:nvPr/>
        </p:nvPicPr>
        <p:blipFill>
          <a:blip r:embed="rId2"/>
          <a:stretch>
            <a:fillRect/>
          </a:stretch>
        </p:blipFill>
        <p:spPr>
          <a:xfrm>
            <a:off x="478735" y="3771011"/>
            <a:ext cx="1456661" cy="1941459"/>
          </a:xfrm>
          <a:prstGeom prst="rect">
            <a:avLst/>
          </a:prstGeom>
          <a:ln>
            <a:noFill/>
          </a:ln>
          <a:effectLst>
            <a:outerShdw blurRad="292100" dist="139700" dir="2700000" algn="tl" rotWithShape="0">
              <a:srgbClr val="333333">
                <a:alpha val="65000"/>
              </a:srgbClr>
            </a:outerShdw>
          </a:effectLst>
        </p:spPr>
      </p:pic>
      <p:sp>
        <p:nvSpPr>
          <p:cNvPr id="32" name="矩形 31"/>
          <p:cNvSpPr/>
          <p:nvPr/>
        </p:nvSpPr>
        <p:spPr>
          <a:xfrm>
            <a:off x="2360635" y="3701565"/>
            <a:ext cx="36000" cy="2988000"/>
          </a:xfrm>
          <a:prstGeom prst="rect">
            <a:avLst/>
          </a:prstGeom>
          <a:solidFill>
            <a:schemeClr val="accent6">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33" name="文本框 32"/>
          <p:cNvSpPr txBox="1"/>
          <p:nvPr/>
        </p:nvSpPr>
        <p:spPr>
          <a:xfrm>
            <a:off x="2515332" y="3749714"/>
            <a:ext cx="2950947" cy="2924903"/>
          </a:xfrm>
          <a:prstGeom prst="rect">
            <a:avLst/>
          </a:prstGeom>
          <a:noFill/>
        </p:spPr>
        <p:txBody>
          <a:bodyPr wrap="square" rtlCol="0">
            <a:spAutoFit/>
          </a:bodyPr>
          <a:lstStyle/>
          <a:p>
            <a:pPr lvl="0">
              <a:buClr>
                <a:schemeClr val="accent6">
                  <a:lumMod val="75000"/>
                </a:schemeClr>
              </a:buClr>
            </a:pPr>
            <a:r>
              <a:rPr lang="zh-CN" altLang="en-US" sz="2000" dirty="0">
                <a:latin typeface="+mn-ea"/>
              </a:rPr>
              <a:t>毕业于</a:t>
            </a:r>
            <a:endParaRPr lang="en-US" altLang="zh-CN" sz="2000" dirty="0">
              <a:latin typeface="+mn-ea"/>
            </a:endParaRPr>
          </a:p>
          <a:p>
            <a:pPr marL="285750" indent="-285750">
              <a:buClr>
                <a:schemeClr val="accent6">
                  <a:lumMod val="75000"/>
                </a:schemeClr>
              </a:buClr>
              <a:buFont typeface="Wingdings" panose="05000000000000000000" pitchFamily="2" charset="2"/>
              <a:buChar char="u"/>
            </a:pPr>
            <a:r>
              <a:rPr lang="zh-CN" altLang="zh-CN" sz="1800" dirty="0">
                <a:latin typeface="+mn-ea"/>
              </a:rPr>
              <a:t>湖南人文科技学院材料化学专业</a:t>
            </a:r>
            <a:endParaRPr lang="zh-CN" altLang="zh-CN" sz="1800" dirty="0">
              <a:latin typeface="+mn-ea"/>
            </a:endParaRPr>
          </a:p>
          <a:p>
            <a:pPr marL="285750" indent="-285750">
              <a:buClr>
                <a:schemeClr val="accent6">
                  <a:lumMod val="75000"/>
                </a:schemeClr>
              </a:buClr>
              <a:buFont typeface="Wingdings" panose="05000000000000000000" pitchFamily="2" charset="2"/>
              <a:buChar char="u"/>
            </a:pPr>
            <a:r>
              <a:rPr lang="zh-CN" altLang="zh-CN" sz="1800" dirty="0">
                <a:latin typeface="+mn-ea"/>
              </a:rPr>
              <a:t>成都理工大学化学</a:t>
            </a:r>
            <a:endParaRPr lang="en-US" altLang="zh-CN" sz="1800" dirty="0">
              <a:latin typeface="+mn-ea"/>
            </a:endParaRPr>
          </a:p>
          <a:p>
            <a:pPr lvl="0">
              <a:buClr>
                <a:schemeClr val="accent6">
                  <a:lumMod val="75000"/>
                </a:schemeClr>
              </a:buClr>
            </a:pPr>
            <a:r>
              <a:rPr lang="zh-CN" altLang="en-US" sz="1800" dirty="0">
                <a:latin typeface="+mn-ea"/>
              </a:rPr>
              <a:t>     </a:t>
            </a:r>
            <a:r>
              <a:rPr lang="zh-CN" altLang="zh-CN" sz="1800" dirty="0">
                <a:latin typeface="+mn-ea"/>
              </a:rPr>
              <a:t>工程与技术专业</a:t>
            </a:r>
            <a:endParaRPr lang="en-US" altLang="zh-CN" sz="1800" dirty="0">
              <a:latin typeface="+mn-ea"/>
            </a:endParaRPr>
          </a:p>
          <a:p>
            <a:pPr lvl="0">
              <a:buClr>
                <a:schemeClr val="accent6">
                  <a:lumMod val="75000"/>
                </a:schemeClr>
              </a:buClr>
            </a:pPr>
            <a:r>
              <a:rPr lang="zh-CN" altLang="en-US" sz="2000" dirty="0">
                <a:latin typeface="+mn-ea"/>
              </a:rPr>
              <a:t>历任</a:t>
            </a:r>
            <a:endParaRPr lang="en-US" altLang="zh-CN" sz="2000" dirty="0">
              <a:latin typeface="+mn-ea"/>
            </a:endParaRPr>
          </a:p>
          <a:p>
            <a:pPr marL="285750" indent="-285750">
              <a:buClr>
                <a:schemeClr val="accent6">
                  <a:lumMod val="75000"/>
                </a:schemeClr>
              </a:buClr>
              <a:buFont typeface="Wingdings" panose="05000000000000000000" pitchFamily="2" charset="2"/>
              <a:buChar char="u"/>
            </a:pPr>
            <a:r>
              <a:rPr lang="zh-CN" altLang="zh-CN" sz="1800" dirty="0">
                <a:latin typeface="+mn-ea"/>
              </a:rPr>
              <a:t>青海高端盐湖科技有限公司</a:t>
            </a:r>
            <a:endParaRPr lang="en-US" altLang="zh-CN" sz="1800" dirty="0">
              <a:latin typeface="+mn-ea"/>
            </a:endParaRPr>
          </a:p>
          <a:p>
            <a:pPr marL="285750" indent="-285750">
              <a:buClr>
                <a:schemeClr val="accent6">
                  <a:lumMod val="75000"/>
                </a:schemeClr>
              </a:buClr>
              <a:buFont typeface="Wingdings" panose="05000000000000000000" pitchFamily="2" charset="2"/>
              <a:buChar char="u"/>
            </a:pPr>
            <a:r>
              <a:rPr lang="zh-CN" altLang="zh-CN" sz="1800" dirty="0">
                <a:latin typeface="+mn-ea"/>
              </a:rPr>
              <a:t>青海中信国安锂业科技有限公司</a:t>
            </a:r>
            <a:endParaRPr lang="en-US" altLang="zh-CN" sz="1800" dirty="0">
              <a:latin typeface="+mn-ea"/>
            </a:endParaRPr>
          </a:p>
        </p:txBody>
      </p:sp>
      <p:sp>
        <p:nvSpPr>
          <p:cNvPr id="20" name="文本框 19"/>
          <p:cNvSpPr txBox="1"/>
          <p:nvPr/>
        </p:nvSpPr>
        <p:spPr>
          <a:xfrm>
            <a:off x="5957437" y="5462489"/>
            <a:ext cx="5396948" cy="830997"/>
          </a:xfrm>
          <a:prstGeom prst="rect">
            <a:avLst/>
          </a:prstGeom>
          <a:solidFill>
            <a:schemeClr val="accent2">
              <a:lumMod val="75000"/>
            </a:schemeClr>
          </a:solidFill>
          <a:effectLst>
            <a:outerShdw blurRad="63500" sx="102000" sy="102000" algn="ctr" rotWithShape="0">
              <a:prstClr val="black">
                <a:alpha val="40000"/>
              </a:prstClr>
            </a:outerShdw>
            <a:softEdge rad="38100"/>
          </a:effectLst>
        </p:spPr>
        <p:txBody>
          <a:bodyPr wrap="square" rtlCol="0">
            <a:spAutoFit/>
          </a:bodyPr>
          <a:lstStyle/>
          <a:p>
            <a:pPr algn="ctr"/>
            <a:r>
              <a:rPr kumimoji="1" lang="zh-CN" altLang="en-US" sz="2400" dirty="0">
                <a:solidFill>
                  <a:schemeClr val="bg1"/>
                </a:solidFill>
                <a:latin typeface="+mn-ea"/>
              </a:rPr>
              <a:t>技术团队长期从事青海省盐湖业务</a:t>
            </a:r>
            <a:endParaRPr kumimoji="1" lang="en-US" altLang="zh-CN" sz="2400" dirty="0">
              <a:solidFill>
                <a:schemeClr val="bg1"/>
              </a:solidFill>
              <a:latin typeface="+mn-ea"/>
            </a:endParaRPr>
          </a:p>
          <a:p>
            <a:pPr algn="ctr"/>
            <a:r>
              <a:rPr kumimoji="1" lang="zh-CN" altLang="en-US" sz="2400" dirty="0">
                <a:solidFill>
                  <a:schemeClr val="bg1"/>
                </a:solidFill>
                <a:latin typeface="+mn-ea"/>
              </a:rPr>
              <a:t>理解盐湖化工各类环节</a:t>
            </a:r>
            <a:endParaRPr kumimoji="1" lang="en-US" altLang="zh-CN" sz="2400" dirty="0">
              <a:solidFill>
                <a:schemeClr val="bg1"/>
              </a:solidFill>
              <a:latin typeface="+mn-ea"/>
            </a:endParaRPr>
          </a:p>
        </p:txBody>
      </p:sp>
      <p:sp>
        <p:nvSpPr>
          <p:cNvPr id="17" name="文本框 16"/>
          <p:cNvSpPr txBox="1"/>
          <p:nvPr/>
        </p:nvSpPr>
        <p:spPr>
          <a:xfrm>
            <a:off x="5782072" y="4291366"/>
            <a:ext cx="1887301" cy="646331"/>
          </a:xfrm>
          <a:prstGeom prst="rect">
            <a:avLst/>
          </a:prstGeom>
          <a:solidFill>
            <a:schemeClr val="accent2">
              <a:lumMod val="75000"/>
            </a:schemeClr>
          </a:solidFill>
          <a:effectLst>
            <a:softEdge rad="38100"/>
          </a:effectLst>
        </p:spPr>
        <p:txBody>
          <a:bodyPr wrap="square" rtlCol="0">
            <a:spAutoFit/>
          </a:bodyPr>
          <a:lstStyle/>
          <a:p>
            <a:pPr algn="ctr"/>
            <a:r>
              <a:rPr lang="zh-CN" altLang="en-US" sz="1800" dirty="0">
                <a:solidFill>
                  <a:schemeClr val="bg1"/>
                </a:solidFill>
                <a:effectLst/>
                <a:latin typeface="+mn-ea"/>
              </a:rPr>
              <a:t>屈小荣</a:t>
            </a:r>
            <a:endParaRPr lang="en-US" altLang="zh-CN" sz="1800" dirty="0">
              <a:solidFill>
                <a:schemeClr val="bg1"/>
              </a:solidFill>
              <a:effectLst/>
              <a:latin typeface="+mn-ea"/>
            </a:endParaRPr>
          </a:p>
          <a:p>
            <a:pPr algn="ctr"/>
            <a:r>
              <a:rPr lang="zh-CN" altLang="en-US" dirty="0">
                <a:solidFill>
                  <a:schemeClr val="bg1"/>
                </a:solidFill>
                <a:latin typeface="+mn-ea"/>
              </a:rPr>
              <a:t>研发二部负责人</a:t>
            </a:r>
            <a:r>
              <a:rPr lang="zh-CN" altLang="en-US" sz="1800" dirty="0">
                <a:solidFill>
                  <a:schemeClr val="bg1"/>
                </a:solidFill>
                <a:effectLst/>
                <a:latin typeface="+mn-ea"/>
              </a:rPr>
              <a:t> </a:t>
            </a:r>
            <a:endParaRPr lang="zh-CN" altLang="en-US" sz="2000" dirty="0">
              <a:solidFill>
                <a:schemeClr val="bg1"/>
              </a:solidFill>
              <a:effectLst/>
              <a:latin typeface="+mn-ea"/>
            </a:endParaRPr>
          </a:p>
        </p:txBody>
      </p:sp>
      <p:pic>
        <p:nvPicPr>
          <p:cNvPr id="28673" name="Picture 1" descr="page1image785901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437" y="1957656"/>
            <a:ext cx="1536571" cy="2158516"/>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7803522" y="1864384"/>
            <a:ext cx="45719" cy="3149069"/>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8064281" y="1721297"/>
            <a:ext cx="3859547" cy="3477875"/>
          </a:xfrm>
          <a:prstGeom prst="rect">
            <a:avLst/>
          </a:prstGeom>
          <a:noFill/>
        </p:spPr>
        <p:txBody>
          <a:bodyPr wrap="square" rtlCol="0">
            <a:spAutoFit/>
          </a:bodyPr>
          <a:lstStyle/>
          <a:p>
            <a:r>
              <a:rPr kumimoji="1" lang="zh-CN" altLang="en-US" sz="2000" dirty="0">
                <a:latin typeface="+mn-ea"/>
              </a:rPr>
              <a:t>毕业于</a:t>
            </a:r>
            <a:endParaRPr kumimoji="1" lang="en-US" altLang="zh-CN" sz="2000" dirty="0">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中国科学技术大学</a:t>
            </a:r>
            <a:endParaRPr lang="en-US" altLang="zh-CN" sz="2000" dirty="0">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中国石油大学</a:t>
            </a:r>
            <a:endParaRPr lang="en-US" altLang="zh-CN" sz="2000" dirty="0">
              <a:effectLst/>
              <a:latin typeface="+mn-ea"/>
            </a:endParaRPr>
          </a:p>
          <a:p>
            <a:pPr>
              <a:buClr>
                <a:schemeClr val="accent2">
                  <a:lumMod val="75000"/>
                </a:schemeClr>
              </a:buClr>
            </a:pPr>
            <a:r>
              <a:rPr lang="zh-CN" altLang="en-US" sz="2000" dirty="0">
                <a:latin typeface="+mn-ea"/>
              </a:rPr>
              <a:t>历任</a:t>
            </a:r>
            <a:endParaRPr lang="en-US" altLang="zh-CN" sz="2000" dirty="0">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河北迁安化肥股份有限公司</a:t>
            </a:r>
            <a:endParaRPr lang="en-US" altLang="zh-CN" sz="2000" dirty="0">
              <a:effectLst/>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青海盐湖工业股份有限公司化工分公司</a:t>
            </a:r>
            <a:endParaRPr lang="en-US" altLang="zh-CN" sz="2000" dirty="0">
              <a:effectLst/>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青海盐湖工业股份有限公司技术部 </a:t>
            </a:r>
            <a:endParaRPr lang="zh-CN" altLang="en-US" sz="2000" dirty="0">
              <a:effectLst/>
              <a:latin typeface="+mn-ea"/>
            </a:endParaRPr>
          </a:p>
          <a:p>
            <a:pPr marL="285750" indent="-285750">
              <a:buClr>
                <a:schemeClr val="accent2">
                  <a:lumMod val="75000"/>
                </a:schemeClr>
              </a:buClr>
              <a:buFont typeface="Wingdings" panose="05000000000000000000" pitchFamily="2" charset="2"/>
              <a:buChar char="u"/>
            </a:pPr>
            <a:r>
              <a:rPr lang="zh-CN" altLang="en-US" sz="2000" dirty="0">
                <a:effectLst/>
                <a:latin typeface="+mn-ea"/>
              </a:rPr>
              <a:t>兼任</a:t>
            </a:r>
            <a:r>
              <a:rPr lang="en-US" altLang="zh-CN" sz="2000" dirty="0">
                <a:effectLst/>
                <a:latin typeface="+mn-ea"/>
              </a:rPr>
              <a:t>《</a:t>
            </a:r>
            <a:r>
              <a:rPr lang="zh-CN" altLang="en-US" sz="2000" dirty="0">
                <a:effectLst/>
                <a:latin typeface="+mn-ea"/>
              </a:rPr>
              <a:t>青海省质量管理协会</a:t>
            </a:r>
            <a:r>
              <a:rPr lang="en-US" altLang="zh-CN" sz="2000" dirty="0">
                <a:effectLst/>
                <a:latin typeface="+mn-ea"/>
              </a:rPr>
              <a:t>》</a:t>
            </a:r>
            <a:r>
              <a:rPr lang="zh-CN" altLang="en-US" sz="2000" dirty="0">
                <a:effectLst/>
                <a:latin typeface="+mn-ea"/>
              </a:rPr>
              <a:t>的副会长 </a:t>
            </a:r>
            <a:endParaRPr lang="zh-CN" altLang="en-US" sz="2000" dirty="0">
              <a:effectLst/>
              <a:latin typeface="+mn-ea"/>
            </a:endParaRPr>
          </a:p>
        </p:txBody>
      </p:sp>
      <p:grpSp>
        <p:nvGrpSpPr>
          <p:cNvPr id="22" name="组合 21"/>
          <p:cNvGrpSpPr/>
          <p:nvPr/>
        </p:nvGrpSpPr>
        <p:grpSpPr>
          <a:xfrm>
            <a:off x="10485040" y="198825"/>
            <a:ext cx="1494503" cy="1155696"/>
            <a:chOff x="8421462" y="173101"/>
            <a:chExt cx="1494503" cy="1155696"/>
          </a:xfrm>
        </p:grpSpPr>
        <p:sp>
          <p:nvSpPr>
            <p:cNvPr id="25" name="文本框 24"/>
            <p:cNvSpPr txBox="1"/>
            <p:nvPr/>
          </p:nvSpPr>
          <p:spPr>
            <a:xfrm>
              <a:off x="8711515" y="173101"/>
              <a:ext cx="914399" cy="951470"/>
            </a:xfrm>
            <a:prstGeom prst="rect">
              <a:avLst/>
            </a:prstGeom>
            <a:blipFill>
              <a:blip r:embed="rId4"/>
              <a:stretch>
                <a:fillRect/>
              </a:stretch>
            </a:blipFill>
          </p:spPr>
          <p:txBody>
            <a:bodyPr wrap="square" rtlCol="0">
              <a:spAutoFit/>
            </a:bodyPr>
            <a:lstStyle/>
            <a:p>
              <a:endParaRPr kumimoji="1" lang="zh-CN" altLang="en-US" dirty="0"/>
            </a:p>
          </p:txBody>
        </p:sp>
        <p:sp>
          <p:nvSpPr>
            <p:cNvPr id="28" name="文本框 27"/>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758036" y="2497912"/>
            <a:ext cx="1740535"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03</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744788" y="3013447"/>
            <a:ext cx="7086599" cy="829945"/>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科技研发</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615419" y="2805910"/>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7"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28" name="文本框 16"/>
          <p:cNvSpPr txBox="1">
            <a:spLocks noChangeArrowheads="1"/>
          </p:cNvSpPr>
          <p:nvPr/>
        </p:nvSpPr>
        <p:spPr bwMode="auto">
          <a:xfrm>
            <a:off x="3549650" y="76200"/>
            <a:ext cx="239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29" name="文本框 17"/>
          <p:cNvSpPr txBox="1">
            <a:spLocks noChangeArrowheads="1"/>
          </p:cNvSpPr>
          <p:nvPr/>
        </p:nvSpPr>
        <p:spPr bwMode="auto">
          <a:xfrm>
            <a:off x="6486525" y="61913"/>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研发成果</a:t>
            </a:r>
            <a:endParaRPr lang="zh-CN" altLang="en-US" sz="2400" dirty="0">
              <a:solidFill>
                <a:schemeClr val="bg1"/>
              </a:solidFill>
              <a:latin typeface="微软雅黑" panose="020B0503020204020204" charset="-122"/>
              <a:ea typeface="微软雅黑" panose="020B0503020204020204" charset="-122"/>
            </a:endParaRPr>
          </a:p>
        </p:txBody>
      </p:sp>
      <p:sp>
        <p:nvSpPr>
          <p:cNvPr id="30" name="文本框 18"/>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31" name="等腰三角形 30"/>
          <p:cNvSpPr>
            <a:spLocks noChangeAspect="1"/>
          </p:cNvSpPr>
          <p:nvPr/>
        </p:nvSpPr>
        <p:spPr>
          <a:xfrm>
            <a:off x="1420849" y="4712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2" name="文本框 28"/>
          <p:cNvSpPr txBox="1">
            <a:spLocks noChangeArrowheads="1"/>
          </p:cNvSpPr>
          <p:nvPr/>
        </p:nvSpPr>
        <p:spPr bwMode="auto">
          <a:xfrm>
            <a:off x="279400" y="358140"/>
            <a:ext cx="11557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kumimoji="1" lang="zh-CN" altLang="en-US" sz="4000" b="1" dirty="0"/>
              <a:t>科技创新</a:t>
            </a:r>
            <a:endParaRPr lang="zh-CN" altLang="en-US" sz="4000" dirty="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523240" y="1325880"/>
            <a:ext cx="10385425" cy="4246245"/>
          </a:xfrm>
          <a:prstGeom prst="rect">
            <a:avLst/>
          </a:prstGeom>
          <a:noFill/>
        </p:spPr>
        <p:txBody>
          <a:bodyPr wrap="square">
            <a:spAutoFit/>
          </a:bodyPr>
          <a:lstStyle/>
          <a:p>
            <a:pPr indent="457200">
              <a:lnSpc>
                <a:spcPct val="150000"/>
              </a:lnSpc>
            </a:pPr>
            <a:r>
              <a:rPr lang="zh-CN" altLang="en-US" b="1" dirty="0"/>
              <a:t>青海跨界分离技术有限公司技术研发中心位于公司综合楼一楼，建筑面积约500m</a:t>
            </a:r>
            <a:r>
              <a:rPr lang="zh-CN" altLang="en-US" b="1" baseline="30000" dirty="0"/>
              <a:t>2</a:t>
            </a:r>
            <a:r>
              <a:rPr lang="zh-CN" altLang="en-US" b="1" dirty="0"/>
              <a:t>，中心机构设施齐全，技术力量雄厚，仪器设备先进，并设有研发室、标准溶液室、仪器分析室等。</a:t>
            </a:r>
            <a:endParaRPr lang="en-US" altLang="zh-CN" b="1" dirty="0"/>
          </a:p>
          <a:p>
            <a:pPr indent="457200">
              <a:lnSpc>
                <a:spcPct val="150000"/>
              </a:lnSpc>
            </a:pPr>
            <a:r>
              <a:rPr lang="zh-CN" altLang="en-US" b="1" dirty="0"/>
              <a:t>研发固定人员共计16人，专业涉及化工工艺、无机化工、应用化学、环境科学、化学分析等专业。正高级工程师1人，高级工程师2人，青海省高端创新拔尖人才1名，青海省优秀专业技术人才</a:t>
            </a:r>
            <a:r>
              <a:rPr lang="en-US" altLang="zh-CN" b="1" dirty="0"/>
              <a:t>1</a:t>
            </a:r>
            <a:r>
              <a:rPr lang="zh-CN" altLang="en-US" b="1" dirty="0"/>
              <a:t>名。</a:t>
            </a:r>
            <a:endParaRPr lang="zh-CN" altLang="en-US" b="1" dirty="0"/>
          </a:p>
          <a:p>
            <a:pPr indent="457200">
              <a:lnSpc>
                <a:spcPct val="150000"/>
              </a:lnSpc>
            </a:pPr>
            <a:r>
              <a:rPr lang="zh-CN" altLang="en-US" b="1" dirty="0"/>
              <a:t>公司现拥有电感耦合等离子体发射光谱仪、原子吸收光谱仪、激光粒度仪、TOC总有机碳分析仪、连续离交设备等十余台国内外技术性能先进，总值达几百万元的科研设备，可满足各项科研试验、产成品等样品检测任务。</a:t>
            </a:r>
            <a:endParaRPr lang="en-US" altLang="zh-CN" b="1" dirty="0"/>
          </a:p>
          <a:p>
            <a:pPr indent="457200">
              <a:lnSpc>
                <a:spcPct val="150000"/>
              </a:lnSpc>
            </a:pPr>
            <a:r>
              <a:rPr lang="zh-CN" altLang="en-US" b="1" dirty="0"/>
              <a:t>研发中心立足于吸附剂开发和应用基础，主要开展有针对性的新工艺、新技术研究，近三年获国家授权发明专利</a:t>
            </a:r>
            <a:r>
              <a:rPr lang="en-US" altLang="zh-CN" b="1" dirty="0"/>
              <a:t>3</a:t>
            </a:r>
            <a:r>
              <a:rPr lang="zh-CN" altLang="en-US" b="1" dirty="0"/>
              <a:t>项，代表性研究成果多项，促进盐湖资源提锂用吸附剂的产业升级，推动青海省乃至西部地区的经济与社会发展。</a:t>
            </a:r>
            <a:endParaRPr lang="zh-CN" altLang="en-US" b="1" dirty="0"/>
          </a:p>
        </p:txBody>
      </p:sp>
      <p:sp>
        <p:nvSpPr>
          <p:cNvPr id="4" name="文本框 28"/>
          <p:cNvSpPr txBox="1">
            <a:spLocks noChangeArrowheads="1"/>
          </p:cNvSpPr>
          <p:nvPr>
            <p:custDataLst>
              <p:tags r:id="rId2"/>
            </p:custDataLst>
          </p:nvPr>
        </p:nvSpPr>
        <p:spPr bwMode="auto">
          <a:xfrm>
            <a:off x="306388" y="788891"/>
            <a:ext cx="115570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dirty="0">
                <a:latin typeface="微软雅黑" panose="020B0503020204020204" charset="-122"/>
                <a:ea typeface="微软雅黑" panose="020B0503020204020204" charset="-122"/>
              </a:rPr>
              <a:t>研发概况</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28"/>
          <p:cNvSpPr txBox="1">
            <a:spLocks noChangeArrowheads="1"/>
          </p:cNvSpPr>
          <p:nvPr/>
        </p:nvSpPr>
        <p:spPr bwMode="auto">
          <a:xfrm>
            <a:off x="4666615" y="278130"/>
            <a:ext cx="285496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kumimoji="1" lang="zh-CN" altLang="en-US" sz="4000" b="1" dirty="0"/>
              <a:t>研发设备</a:t>
            </a:r>
            <a:endParaRPr lang="zh-CN" altLang="en-US" sz="4000" dirty="0">
              <a:latin typeface="微软雅黑" panose="020B0503020204020204" charset="-122"/>
              <a:ea typeface="微软雅黑" panose="020B0503020204020204" charset="-122"/>
            </a:endParaRPr>
          </a:p>
        </p:txBody>
      </p:sp>
      <p:sp>
        <p:nvSpPr>
          <p:cNvPr id="7"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8" name="文本框 7"/>
          <p:cNvSpPr txBox="1">
            <a:spLocks noChangeArrowheads="1"/>
          </p:cNvSpPr>
          <p:nvPr/>
        </p:nvSpPr>
        <p:spPr bwMode="auto">
          <a:xfrm>
            <a:off x="3086100" y="-95885"/>
            <a:ext cx="2392363" cy="461963"/>
          </a:xfrm>
          <a:prstGeom prst="rect">
            <a:avLst/>
          </a:prstGeom>
          <a:solidFill>
            <a:schemeClr val="accent5">
              <a:alpha val="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6486525" y="61913"/>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研发成果</a:t>
            </a:r>
            <a:endParaRPr lang="zh-CN" altLang="en-US" sz="2400" dirty="0">
              <a:solidFill>
                <a:schemeClr val="bg1"/>
              </a:solidFill>
              <a:latin typeface="微软雅黑" panose="020B0503020204020204" charset="-122"/>
              <a:ea typeface="微软雅黑" panose="020B0503020204020204" charset="-122"/>
            </a:endParaRPr>
          </a:p>
        </p:txBody>
      </p:sp>
      <p:sp>
        <p:nvSpPr>
          <p:cNvPr id="10" name="文本框 9"/>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11" name="等腰三角形 10"/>
          <p:cNvSpPr>
            <a:spLocks noChangeAspect="1"/>
          </p:cNvSpPr>
          <p:nvPr/>
        </p:nvSpPr>
        <p:spPr>
          <a:xfrm>
            <a:off x="4201196" y="206483"/>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4" name="图片 13"/>
          <p:cNvPicPr>
            <a:picLocks noChangeAspect="1"/>
          </p:cNvPicPr>
          <p:nvPr/>
        </p:nvPicPr>
        <p:blipFill rotWithShape="1">
          <a:blip r:embed="rId2"/>
          <a:srcRect l="8043" t="1618" r="7339" b="2663"/>
          <a:stretch>
            <a:fillRect/>
          </a:stretch>
        </p:blipFill>
        <p:spPr bwMode="auto">
          <a:xfrm>
            <a:off x="306388" y="968723"/>
            <a:ext cx="3788136" cy="3546604"/>
          </a:xfrm>
          <a:prstGeom prst="rect">
            <a:avLst/>
          </a:prstGeom>
          <a:ln>
            <a:noFill/>
          </a:ln>
        </p:spPr>
      </p:pic>
      <p:sp>
        <p:nvSpPr>
          <p:cNvPr id="16" name="矩形 15"/>
          <p:cNvSpPr/>
          <p:nvPr/>
        </p:nvSpPr>
        <p:spPr>
          <a:xfrm>
            <a:off x="652145" y="5145405"/>
            <a:ext cx="3327236"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err="1"/>
              <a:t>StarSep</a:t>
            </a:r>
            <a:r>
              <a:rPr lang="en-US" altLang="zh-CN" sz="1600" dirty="0"/>
              <a:t> 30025</a:t>
            </a:r>
            <a:r>
              <a:rPr lang="zh-CN" altLang="en-US" sz="1600" dirty="0"/>
              <a:t>型连续离子交换设备</a:t>
            </a:r>
            <a:endParaRPr lang="zh-CN" altLang="en-US" sz="1600" dirty="0"/>
          </a:p>
        </p:txBody>
      </p:sp>
      <p:pic>
        <p:nvPicPr>
          <p:cNvPr id="26" name="图片 25"/>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307538" y="1156697"/>
            <a:ext cx="2730980" cy="3645214"/>
          </a:xfrm>
          <a:prstGeom prst="rect">
            <a:avLst/>
          </a:prstGeom>
          <a:noFill/>
          <a:ln>
            <a:noFill/>
          </a:ln>
        </p:spPr>
      </p:pic>
      <p:sp>
        <p:nvSpPr>
          <p:cNvPr id="27" name="矩形 26"/>
          <p:cNvSpPr/>
          <p:nvPr>
            <p:custDataLst>
              <p:tags r:id="rId5"/>
            </p:custDataLst>
          </p:nvPr>
        </p:nvSpPr>
        <p:spPr>
          <a:xfrm>
            <a:off x="4364636" y="5145405"/>
            <a:ext cx="2809875"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t>R3002-30</a:t>
            </a:r>
            <a:r>
              <a:rPr lang="zh-CN" altLang="en-US" sz="2000" dirty="0"/>
              <a:t>型旋转蒸发器</a:t>
            </a:r>
            <a:endParaRPr lang="zh-CN" altLang="en-US" sz="2000" dirty="0"/>
          </a:p>
        </p:txBody>
      </p:sp>
      <p:pic>
        <p:nvPicPr>
          <p:cNvPr id="13" name="图片 12"/>
          <p:cNvPicPr>
            <a:picLocks noChangeAspect="1"/>
          </p:cNvPicPr>
          <p:nvPr>
            <p:custDataLst>
              <p:tags r:id="rId6"/>
            </p:custDataLst>
          </p:nvPr>
        </p:nvPicPr>
        <p:blipFill rotWithShape="1">
          <a:blip r:embed="rId7" cstate="print">
            <a:extLst>
              <a:ext uri="{28A0092B-C50C-407E-A947-70E740481C1C}">
                <a14:useLocalDpi xmlns:a14="http://schemas.microsoft.com/office/drawing/2010/main" val="0"/>
              </a:ext>
            </a:extLst>
          </a:blip>
          <a:srcRect t="1099" b="-1099"/>
          <a:stretch>
            <a:fillRect/>
          </a:stretch>
        </p:blipFill>
        <p:spPr bwMode="auto">
          <a:xfrm>
            <a:off x="7627620" y="1156697"/>
            <a:ext cx="2847038" cy="3913987"/>
          </a:xfrm>
          <a:prstGeom prst="rect">
            <a:avLst/>
          </a:prstGeom>
          <a:noFill/>
          <a:ln>
            <a:noFill/>
          </a:ln>
        </p:spPr>
      </p:pic>
      <p:sp>
        <p:nvSpPr>
          <p:cNvPr id="3" name="矩形 2"/>
          <p:cNvSpPr/>
          <p:nvPr>
            <p:custDataLst>
              <p:tags r:id="rId8"/>
            </p:custDataLst>
          </p:nvPr>
        </p:nvSpPr>
        <p:spPr>
          <a:xfrm>
            <a:off x="8100695" y="5145405"/>
            <a:ext cx="2524458"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t>F10H2</a:t>
            </a:r>
            <a:r>
              <a:rPr lang="zh-CN" altLang="en-US" sz="2000" dirty="0"/>
              <a:t>型玻璃反应釜</a:t>
            </a:r>
            <a:endParaRPr lang="zh-CN" alt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28"/>
          <p:cNvSpPr txBox="1">
            <a:spLocks noChangeArrowheads="1"/>
          </p:cNvSpPr>
          <p:nvPr/>
        </p:nvSpPr>
        <p:spPr bwMode="auto">
          <a:xfrm>
            <a:off x="4666615" y="278130"/>
            <a:ext cx="32861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kumimoji="1" lang="zh-CN" altLang="en-US" sz="4000" b="1" dirty="0"/>
              <a:t>大型分析仪器</a:t>
            </a:r>
            <a:endParaRPr kumimoji="1" lang="zh-CN" altLang="en-US" sz="4000" b="1" dirty="0"/>
          </a:p>
        </p:txBody>
      </p:sp>
      <p:sp>
        <p:nvSpPr>
          <p:cNvPr id="7"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8" name="文本框 7"/>
          <p:cNvSpPr txBox="1">
            <a:spLocks noChangeArrowheads="1"/>
          </p:cNvSpPr>
          <p:nvPr/>
        </p:nvSpPr>
        <p:spPr bwMode="auto">
          <a:xfrm>
            <a:off x="3086100" y="-95885"/>
            <a:ext cx="2392363" cy="461963"/>
          </a:xfrm>
          <a:prstGeom prst="rect">
            <a:avLst/>
          </a:prstGeom>
          <a:solidFill>
            <a:schemeClr val="accent5">
              <a:alpha val="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6486525" y="61913"/>
            <a:ext cx="2393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研发成果</a:t>
            </a:r>
            <a:endParaRPr lang="zh-CN" altLang="en-US" sz="2400" dirty="0">
              <a:solidFill>
                <a:schemeClr val="bg1"/>
              </a:solidFill>
              <a:latin typeface="微软雅黑" panose="020B0503020204020204" charset="-122"/>
              <a:ea typeface="微软雅黑" panose="020B0503020204020204" charset="-122"/>
            </a:endParaRPr>
          </a:p>
        </p:txBody>
      </p:sp>
      <p:sp>
        <p:nvSpPr>
          <p:cNvPr id="10" name="文本框 9"/>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11" name="等腰三角形 10"/>
          <p:cNvSpPr>
            <a:spLocks noChangeAspect="1"/>
          </p:cNvSpPr>
          <p:nvPr/>
        </p:nvSpPr>
        <p:spPr>
          <a:xfrm>
            <a:off x="4201196" y="206483"/>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 name="图片 1"/>
          <p:cNvPicPr>
            <a:picLocks noChangeAspect="1"/>
          </p:cNvPicPr>
          <p:nvPr>
            <p:custDataLst>
              <p:tags r:id="rId2"/>
            </p:custDataLst>
          </p:nvPr>
        </p:nvPicPr>
        <p:blipFill>
          <a:blip r:embed="rId3"/>
          <a:stretch>
            <a:fillRect/>
          </a:stretch>
        </p:blipFill>
        <p:spPr>
          <a:xfrm>
            <a:off x="244475" y="1495425"/>
            <a:ext cx="3700145" cy="273494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4201160" y="1435735"/>
            <a:ext cx="3571240" cy="2797810"/>
          </a:xfrm>
          <a:prstGeom prst="rect">
            <a:avLst/>
          </a:prstGeom>
        </p:spPr>
      </p:pic>
      <p:sp>
        <p:nvSpPr>
          <p:cNvPr id="15" name="矩形 14"/>
          <p:cNvSpPr/>
          <p:nvPr>
            <p:custDataLst>
              <p:tags r:id="rId6"/>
            </p:custDataLst>
          </p:nvPr>
        </p:nvSpPr>
        <p:spPr>
          <a:xfrm>
            <a:off x="4363720" y="5145405"/>
            <a:ext cx="340868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t>SP3801</a:t>
            </a:r>
            <a:r>
              <a:rPr lang="zh-CN" altLang="en-US" sz="2000" dirty="0"/>
              <a:t>型火焰原子吸收仪</a:t>
            </a:r>
            <a:endParaRPr lang="zh-CN" altLang="en-US" sz="2000" dirty="0"/>
          </a:p>
        </p:txBody>
      </p:sp>
      <p:sp>
        <p:nvSpPr>
          <p:cNvPr id="12" name="矩形 11"/>
          <p:cNvSpPr/>
          <p:nvPr>
            <p:custDataLst>
              <p:tags r:id="rId7"/>
            </p:custDataLst>
          </p:nvPr>
        </p:nvSpPr>
        <p:spPr>
          <a:xfrm>
            <a:off x="244475" y="5145405"/>
            <a:ext cx="3861435" cy="8210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ym typeface="+mn-ea"/>
              </a:rPr>
              <a:t>ICP5800</a:t>
            </a:r>
            <a:r>
              <a:rPr lang="zh-CN" altLang="en-US" sz="2000" dirty="0">
                <a:sym typeface="+mn-ea"/>
              </a:rPr>
              <a:t>型</a:t>
            </a:r>
            <a:r>
              <a:rPr lang="zh-CN" altLang="en-US" sz="2000" dirty="0"/>
              <a:t>电感耦合等离子体发射光谱仪（</a:t>
            </a:r>
            <a:r>
              <a:rPr lang="zh-CN" altLang="en-US" sz="2000" dirty="0">
                <a:sym typeface="+mn-ea"/>
              </a:rPr>
              <a:t>美国安捷伦）</a:t>
            </a:r>
            <a:endParaRPr lang="zh-CN" altLang="en-US" sz="2000" dirty="0"/>
          </a:p>
        </p:txBody>
      </p:sp>
      <p:pic>
        <p:nvPicPr>
          <p:cNvPr id="17" name="图片 16"/>
          <p:cNvPicPr>
            <a:picLocks noChangeAspect="1"/>
          </p:cNvPicPr>
          <p:nvPr>
            <p:custDataLst>
              <p:tags r:id="rId8"/>
            </p:custDataLst>
          </p:nvPr>
        </p:nvPicPr>
        <p:blipFill>
          <a:blip r:embed="rId9"/>
          <a:stretch>
            <a:fillRect/>
          </a:stretch>
        </p:blipFill>
        <p:spPr>
          <a:xfrm>
            <a:off x="8028940" y="1435735"/>
            <a:ext cx="3691255" cy="2794635"/>
          </a:xfrm>
          <a:prstGeom prst="rect">
            <a:avLst/>
          </a:prstGeom>
        </p:spPr>
      </p:pic>
      <p:sp>
        <p:nvSpPr>
          <p:cNvPr id="18" name="矩形 17"/>
          <p:cNvSpPr/>
          <p:nvPr>
            <p:custDataLst>
              <p:tags r:id="rId10"/>
            </p:custDataLst>
          </p:nvPr>
        </p:nvSpPr>
        <p:spPr>
          <a:xfrm>
            <a:off x="8880475" y="5223510"/>
            <a:ext cx="229743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t>激光粒度仪</a:t>
            </a:r>
            <a:endParaRPr lang="zh-CN" alt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3161542" y="10716"/>
            <a:ext cx="3005138" cy="622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3549650" y="76200"/>
            <a:ext cx="2392363" cy="461963"/>
          </a:xfrm>
          <a:prstGeom prst="rect">
            <a:avLst/>
          </a:prstGeom>
          <a:solidFill>
            <a:schemeClr val="accent5">
              <a:alpha val="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9" name="文本框 8"/>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11" name="等腰三角形 10"/>
          <p:cNvSpPr>
            <a:spLocks noChangeAspect="1"/>
          </p:cNvSpPr>
          <p:nvPr/>
        </p:nvSpPr>
        <p:spPr>
          <a:xfrm>
            <a:off x="4816511" y="6236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文本框 28"/>
          <p:cNvSpPr txBox="1">
            <a:spLocks noChangeArrowheads="1"/>
          </p:cNvSpPr>
          <p:nvPr/>
        </p:nvSpPr>
        <p:spPr bwMode="auto">
          <a:xfrm>
            <a:off x="501015" y="523666"/>
            <a:ext cx="11557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kumimoji="1" lang="zh-CN" altLang="en-US" sz="4000" b="1" dirty="0"/>
              <a:t>研发成果</a:t>
            </a:r>
            <a:endParaRPr lang="zh-CN" altLang="en-US" sz="4000" dirty="0">
              <a:latin typeface="微软雅黑" panose="020B0503020204020204" charset="-122"/>
              <a:ea typeface="微软雅黑" panose="020B0503020204020204" charset="-122"/>
            </a:endParaRPr>
          </a:p>
        </p:txBody>
      </p:sp>
      <p:grpSp>
        <p:nvGrpSpPr>
          <p:cNvPr id="16" name="组合 15"/>
          <p:cNvGrpSpPr/>
          <p:nvPr/>
        </p:nvGrpSpPr>
        <p:grpSpPr>
          <a:xfrm>
            <a:off x="794060" y="2740776"/>
            <a:ext cx="9121060" cy="998048"/>
            <a:chOff x="754055" y="2603389"/>
            <a:chExt cx="9121060" cy="998048"/>
          </a:xfrm>
        </p:grpSpPr>
        <p:pic>
          <p:nvPicPr>
            <p:cNvPr id="17" name="图片 16"/>
            <p:cNvPicPr>
              <a:picLocks noChangeAspect="1"/>
            </p:cNvPicPr>
            <p:nvPr/>
          </p:nvPicPr>
          <p:blipFill>
            <a:blip r:embed="rId2"/>
            <a:stretch>
              <a:fillRect/>
            </a:stretch>
          </p:blipFill>
          <p:spPr>
            <a:xfrm>
              <a:off x="754055" y="2603389"/>
              <a:ext cx="1194429" cy="998048"/>
            </a:xfrm>
            <a:prstGeom prst="rect">
              <a:avLst/>
            </a:prstGeom>
          </p:spPr>
        </p:pic>
        <p:sp>
          <p:nvSpPr>
            <p:cNvPr id="18" name="文本框 17"/>
            <p:cNvSpPr txBox="1"/>
            <p:nvPr/>
          </p:nvSpPr>
          <p:spPr>
            <a:xfrm>
              <a:off x="1923829" y="2951686"/>
              <a:ext cx="7951286" cy="400110"/>
            </a:xfrm>
            <a:prstGeom prst="rect">
              <a:avLst/>
            </a:prstGeom>
            <a:noFill/>
          </p:spPr>
          <p:txBody>
            <a:bodyPr wrap="square" rtlCol="0">
              <a:spAutoFit/>
            </a:bodyPr>
            <a:lstStyle/>
            <a:p>
              <a:pPr lvl="0"/>
              <a:r>
                <a:rPr lang="zh-CN" altLang="en-US" sz="2000" dirty="0">
                  <a:solidFill>
                    <a:schemeClr val="tx1">
                      <a:lumMod val="50000"/>
                      <a:lumOff val="50000"/>
                    </a:schemeClr>
                  </a:solidFill>
                  <a:latin typeface="+mn-ea"/>
                  <a:ea typeface="+mn-ea"/>
                </a:rPr>
                <a:t>一种从温泉水中提取碳酸锂的方法（授权公告号：</a:t>
              </a:r>
              <a:r>
                <a:rPr lang="en-US" altLang="zh-CN" sz="2000" dirty="0">
                  <a:solidFill>
                    <a:schemeClr val="tx1">
                      <a:lumMod val="50000"/>
                      <a:lumOff val="50000"/>
                    </a:schemeClr>
                  </a:solidFill>
                  <a:latin typeface="+mn-ea"/>
                  <a:ea typeface="+mn-ea"/>
                </a:rPr>
                <a:t>CN 107128955 B</a:t>
              </a:r>
              <a:r>
                <a:rPr lang="zh-CN" altLang="en-US" sz="2000" dirty="0">
                  <a:solidFill>
                    <a:schemeClr val="tx1">
                      <a:lumMod val="50000"/>
                      <a:lumOff val="50000"/>
                    </a:schemeClr>
                  </a:solidFill>
                  <a:latin typeface="+mn-ea"/>
                  <a:ea typeface="+mn-ea"/>
                </a:rPr>
                <a:t>）</a:t>
              </a:r>
              <a:endParaRPr lang="zh-CN" altLang="en-US" sz="2000" dirty="0">
                <a:solidFill>
                  <a:schemeClr val="tx1">
                    <a:lumMod val="50000"/>
                    <a:lumOff val="50000"/>
                  </a:schemeClr>
                </a:solidFill>
                <a:latin typeface="+mn-ea"/>
                <a:ea typeface="+mn-ea"/>
              </a:endParaRPr>
            </a:p>
          </p:txBody>
        </p:sp>
      </p:grpSp>
      <p:grpSp>
        <p:nvGrpSpPr>
          <p:cNvPr id="19" name="组合 18"/>
          <p:cNvGrpSpPr/>
          <p:nvPr/>
        </p:nvGrpSpPr>
        <p:grpSpPr>
          <a:xfrm>
            <a:off x="780740" y="4087121"/>
            <a:ext cx="9611361" cy="998048"/>
            <a:chOff x="754055" y="2603389"/>
            <a:chExt cx="9611361" cy="998048"/>
          </a:xfrm>
        </p:grpSpPr>
        <p:pic>
          <p:nvPicPr>
            <p:cNvPr id="20" name="图片 19"/>
            <p:cNvPicPr>
              <a:picLocks noChangeAspect="1"/>
            </p:cNvPicPr>
            <p:nvPr/>
          </p:nvPicPr>
          <p:blipFill>
            <a:blip r:embed="rId2"/>
            <a:stretch>
              <a:fillRect/>
            </a:stretch>
          </p:blipFill>
          <p:spPr>
            <a:xfrm>
              <a:off x="754055" y="2603389"/>
              <a:ext cx="1194429" cy="998048"/>
            </a:xfrm>
            <a:prstGeom prst="rect">
              <a:avLst/>
            </a:prstGeom>
          </p:spPr>
        </p:pic>
        <p:sp>
          <p:nvSpPr>
            <p:cNvPr id="21" name="文本框 20"/>
            <p:cNvSpPr txBox="1"/>
            <p:nvPr/>
          </p:nvSpPr>
          <p:spPr>
            <a:xfrm>
              <a:off x="1948484" y="2748470"/>
              <a:ext cx="8416932" cy="707886"/>
            </a:xfrm>
            <a:prstGeom prst="rect">
              <a:avLst/>
            </a:prstGeom>
            <a:noFill/>
          </p:spPr>
          <p:txBody>
            <a:bodyPr wrap="square" rtlCol="0">
              <a:spAutoFit/>
            </a:bodyPr>
            <a:lstStyle/>
            <a:p>
              <a:pPr lvl="0"/>
              <a:r>
                <a:rPr lang="zh-CN" altLang="en-US" sz="2000" dirty="0">
                  <a:solidFill>
                    <a:schemeClr val="tx1">
                      <a:lumMod val="50000"/>
                      <a:lumOff val="50000"/>
                    </a:schemeClr>
                  </a:solidFill>
                  <a:latin typeface="+mn-ea"/>
                  <a:ea typeface="+mn-ea"/>
                </a:rPr>
                <a:t>一种锂离子选择性吸附剂、制备方法以及从卤水提锂的工艺（授权公告号：</a:t>
              </a:r>
              <a:r>
                <a:rPr lang="en-US" altLang="zh-CN" sz="2000" dirty="0">
                  <a:solidFill>
                    <a:schemeClr val="tx1">
                      <a:lumMod val="50000"/>
                      <a:lumOff val="50000"/>
                    </a:schemeClr>
                  </a:solidFill>
                  <a:latin typeface="+mn-ea"/>
                  <a:ea typeface="+mn-ea"/>
                </a:rPr>
                <a:t>CN 108543516 B</a:t>
              </a:r>
              <a:r>
                <a:rPr lang="zh-CN" altLang="en-US" sz="2000" dirty="0">
                  <a:solidFill>
                    <a:schemeClr val="tx1">
                      <a:lumMod val="50000"/>
                      <a:lumOff val="50000"/>
                    </a:schemeClr>
                  </a:solidFill>
                  <a:latin typeface="+mn-ea"/>
                  <a:ea typeface="+mn-ea"/>
                </a:rPr>
                <a:t>）</a:t>
              </a:r>
              <a:endParaRPr lang="en-US" altLang="zh-CN" sz="2000" dirty="0">
                <a:solidFill>
                  <a:schemeClr val="tx1">
                    <a:lumMod val="50000"/>
                    <a:lumOff val="50000"/>
                  </a:schemeClr>
                </a:solidFill>
                <a:latin typeface="+mn-ea"/>
                <a:ea typeface="+mn-ea"/>
              </a:endParaRPr>
            </a:p>
          </p:txBody>
        </p:sp>
      </p:grpSp>
      <p:sp>
        <p:nvSpPr>
          <p:cNvPr id="22" name="文本框 21"/>
          <p:cNvSpPr txBox="1"/>
          <p:nvPr/>
        </p:nvSpPr>
        <p:spPr>
          <a:xfrm>
            <a:off x="794060" y="1907861"/>
            <a:ext cx="9962430" cy="461665"/>
          </a:xfrm>
          <a:prstGeom prst="rect">
            <a:avLst/>
          </a:prstGeom>
          <a:noFill/>
        </p:spPr>
        <p:txBody>
          <a:bodyPr wrap="square" rtlCol="0">
            <a:spAutoFit/>
          </a:bodyPr>
          <a:lstStyle/>
          <a:p>
            <a:r>
              <a:rPr lang="zh-CN" altLang="en-US" sz="2400" dirty="0">
                <a:latin typeface="楷体" panose="02010609060101010101" pitchFamily="49" charset="-122"/>
                <a:ea typeface="楷体" panose="02010609060101010101" pitchFamily="49" charset="-122"/>
              </a:rPr>
              <a:t>公司不断创新发展进步，现有已授权发明专利两项，在申请发明专利</a:t>
            </a: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项。</a:t>
            </a:r>
            <a:endParaRPr lang="zh-CN" altLang="en-US" sz="2400" dirty="0">
              <a:latin typeface="楷体" panose="02010609060101010101" pitchFamily="49" charset="-122"/>
              <a:ea typeface="楷体" panose="02010609060101010101" pitchFamily="49" charset="-122"/>
            </a:endParaRPr>
          </a:p>
        </p:txBody>
      </p:sp>
      <p:sp>
        <p:nvSpPr>
          <p:cNvPr id="10" name="等腰三角形 9"/>
          <p:cNvSpPr>
            <a:spLocks noChangeAspect="1"/>
          </p:cNvSpPr>
          <p:nvPr/>
        </p:nvSpPr>
        <p:spPr>
          <a:xfrm>
            <a:off x="7590191" y="4712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a:blip r:embed="rId2"/>
          <a:stretch>
            <a:fillRect/>
          </a:stretch>
        </p:blipFill>
        <p:spPr>
          <a:xfrm>
            <a:off x="794060" y="5329164"/>
            <a:ext cx="1194429" cy="998048"/>
          </a:xfrm>
          <a:prstGeom prst="rect">
            <a:avLst/>
          </a:prstGeom>
        </p:spPr>
      </p:pic>
      <p:sp>
        <p:nvSpPr>
          <p:cNvPr id="27" name="文本框 26"/>
          <p:cNvSpPr txBox="1"/>
          <p:nvPr/>
        </p:nvSpPr>
        <p:spPr>
          <a:xfrm>
            <a:off x="1988489" y="5474245"/>
            <a:ext cx="8416932" cy="400110"/>
          </a:xfrm>
          <a:prstGeom prst="rect">
            <a:avLst/>
          </a:prstGeom>
          <a:noFill/>
        </p:spPr>
        <p:txBody>
          <a:bodyPr wrap="square" rtlCol="0">
            <a:spAutoFit/>
          </a:bodyPr>
          <a:lstStyle/>
          <a:p>
            <a:pPr lvl="0"/>
            <a:r>
              <a:rPr lang="zh-CN" altLang="zh-CN" sz="2000" dirty="0">
                <a:solidFill>
                  <a:schemeClr val="tx1">
                    <a:lumMod val="50000"/>
                    <a:lumOff val="50000"/>
                  </a:schemeClr>
                </a:solidFill>
                <a:latin typeface="+mn-ea"/>
              </a:rPr>
              <a:t>一种铝盐锂吸附剂的制备方法及应用和装置</a:t>
            </a:r>
            <a:r>
              <a:rPr lang="zh-CN" altLang="en-US" sz="2000" dirty="0">
                <a:solidFill>
                  <a:schemeClr val="tx1">
                    <a:lumMod val="50000"/>
                    <a:lumOff val="50000"/>
                  </a:schemeClr>
                </a:solidFill>
                <a:latin typeface="+mn-ea"/>
              </a:rPr>
              <a:t>（专利受理申请中）</a:t>
            </a:r>
            <a:endParaRPr lang="en-US" altLang="zh-CN" sz="2000" dirty="0">
              <a:solidFill>
                <a:schemeClr val="tx1">
                  <a:lumMod val="50000"/>
                  <a:lumOff val="50000"/>
                </a:schemeClr>
              </a:solidFill>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3" name="文本框 28"/>
          <p:cNvSpPr txBox="1">
            <a:spLocks noChangeArrowheads="1"/>
          </p:cNvSpPr>
          <p:nvPr/>
        </p:nvSpPr>
        <p:spPr bwMode="auto">
          <a:xfrm>
            <a:off x="445135" y="356026"/>
            <a:ext cx="11557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kumimoji="1" lang="zh-CN" altLang="en-US" sz="4000" b="1" dirty="0"/>
              <a:t>研发产品</a:t>
            </a:r>
            <a:r>
              <a:rPr lang="zh-CN" altLang="en-US" sz="4000" dirty="0">
                <a:latin typeface="微软雅黑" panose="020B0503020204020204" charset="-122"/>
                <a:ea typeface="微软雅黑" panose="020B0503020204020204" charset="-122"/>
              </a:rPr>
              <a:t> </a:t>
            </a:r>
            <a:endParaRPr lang="zh-CN" altLang="en-US" sz="4000" dirty="0">
              <a:latin typeface="微软雅黑" panose="020B0503020204020204" charset="-122"/>
              <a:ea typeface="微软雅黑" panose="020B0503020204020204" charset="-122"/>
            </a:endParaRPr>
          </a:p>
        </p:txBody>
      </p:sp>
      <p:sp>
        <p:nvSpPr>
          <p:cNvPr id="15" name="矩形 14"/>
          <p:cNvSpPr/>
          <p:nvPr/>
        </p:nvSpPr>
        <p:spPr>
          <a:xfrm>
            <a:off x="3161542" y="10716"/>
            <a:ext cx="3005138" cy="622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17" name="文本框 16"/>
          <p:cNvSpPr txBox="1">
            <a:spLocks noChangeArrowheads="1"/>
          </p:cNvSpPr>
          <p:nvPr/>
        </p:nvSpPr>
        <p:spPr bwMode="auto">
          <a:xfrm>
            <a:off x="3549650" y="76200"/>
            <a:ext cx="2392363" cy="461963"/>
          </a:xfrm>
          <a:prstGeom prst="rect">
            <a:avLst/>
          </a:prstGeom>
          <a:solidFill>
            <a:schemeClr val="accent5">
              <a:alpha val="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18" name="文本框 17"/>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20" name="等腰三角形 19"/>
          <p:cNvSpPr>
            <a:spLocks noChangeAspect="1"/>
          </p:cNvSpPr>
          <p:nvPr/>
        </p:nvSpPr>
        <p:spPr>
          <a:xfrm>
            <a:off x="4816511" y="6236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等腰三角形 21"/>
          <p:cNvSpPr>
            <a:spLocks noChangeAspect="1"/>
          </p:cNvSpPr>
          <p:nvPr/>
        </p:nvSpPr>
        <p:spPr>
          <a:xfrm>
            <a:off x="7590191" y="4712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矩形: 圆角 24"/>
          <p:cNvSpPr/>
          <p:nvPr/>
        </p:nvSpPr>
        <p:spPr>
          <a:xfrm>
            <a:off x="3855141" y="1410089"/>
            <a:ext cx="7796979" cy="2229929"/>
          </a:xfrm>
          <a:prstGeom prst="round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gn="ctr">
              <a:lnSpc>
                <a:spcPct val="200000"/>
              </a:lnSpc>
            </a:pP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铝系吸附剂是一种以</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含铝化合物</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作为结构骨架的锂吸附分离材料，产品外观为</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白色</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至</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乳白色球状</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或</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椭球状</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颗粒，可用于含锂溶液中锂元素的分离提取，是目前</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应用范围最广</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的一类吸附剂产品。</a:t>
            </a: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矩形: 圆角 25"/>
          <p:cNvSpPr/>
          <p:nvPr/>
        </p:nvSpPr>
        <p:spPr>
          <a:xfrm>
            <a:off x="1110286" y="3592992"/>
            <a:ext cx="1620982" cy="2654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铝系吸附剂</a:t>
            </a:r>
            <a:endParaRPr lang="zh-CN" altLang="en-US" sz="2000" b="1" dirty="0">
              <a:solidFill>
                <a:schemeClr val="tx1"/>
              </a:solidFill>
              <a:latin typeface="楷体" panose="02010609060101010101" pitchFamily="49" charset="-122"/>
              <a:ea typeface="楷体" panose="02010609060101010101" pitchFamily="49" charset="-122"/>
            </a:endParaRPr>
          </a:p>
        </p:txBody>
      </p:sp>
      <p:sp>
        <p:nvSpPr>
          <p:cNvPr id="27" name="矩形: 圆角 26"/>
          <p:cNvSpPr/>
          <p:nvPr/>
        </p:nvSpPr>
        <p:spPr>
          <a:xfrm>
            <a:off x="3855141" y="4171939"/>
            <a:ext cx="7796979" cy="2229929"/>
          </a:xfrm>
          <a:prstGeom prst="round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gn="ctr">
              <a:lnSpc>
                <a:spcPct val="200000"/>
              </a:lnSpc>
            </a:pP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锰系吸附剂是一种以</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含锰化合物</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作为结构骨架的锂吸附分离材料，产品外观为</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黑色棒状</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或</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球状</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颗粒，对于不同锂含量的溶液均具有较好的吸附分离效果，是现今</a:t>
            </a:r>
            <a:r>
              <a:rPr lang="zh-CN" altLang="en-US"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适用性最好</a:t>
            </a:r>
            <a:r>
              <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的一类吸附剂产品。</a:t>
            </a:r>
            <a:endParaRPr lang="zh-CN" altLang="en-US"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圆角 3"/>
          <p:cNvSpPr/>
          <p:nvPr/>
        </p:nvSpPr>
        <p:spPr>
          <a:xfrm>
            <a:off x="1110286" y="6233155"/>
            <a:ext cx="1620982" cy="2654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楷体" panose="02010609060101010101" pitchFamily="49" charset="-122"/>
                <a:ea typeface="楷体" panose="02010609060101010101" pitchFamily="49" charset="-122"/>
              </a:rPr>
              <a:t>锰系吸附剂</a:t>
            </a:r>
            <a:endParaRPr lang="zh-CN" altLang="en-US" sz="2000" b="1" dirty="0">
              <a:solidFill>
                <a:schemeClr val="tx1"/>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2"/>
          <a:stretch>
            <a:fillRect/>
          </a:stretch>
        </p:blipFill>
        <p:spPr>
          <a:xfrm>
            <a:off x="406911" y="1639229"/>
            <a:ext cx="2995041" cy="1771650"/>
          </a:xfrm>
          <a:prstGeom prst="rect">
            <a:avLst/>
          </a:prstGeom>
        </p:spPr>
      </p:pic>
      <p:pic>
        <p:nvPicPr>
          <p:cNvPr id="2" name="图片 1"/>
          <p:cNvPicPr>
            <a:picLocks noChangeAspect="1"/>
          </p:cNvPicPr>
          <p:nvPr/>
        </p:nvPicPr>
        <p:blipFill>
          <a:blip r:embed="rId3"/>
          <a:stretch>
            <a:fillRect/>
          </a:stretch>
        </p:blipFill>
        <p:spPr>
          <a:xfrm>
            <a:off x="407035" y="4135755"/>
            <a:ext cx="3326130" cy="2493010"/>
          </a:xfrm>
          <a:prstGeom prst="rect">
            <a:avLst/>
          </a:prstGeom>
        </p:spPr>
      </p:pic>
      <p:pic>
        <p:nvPicPr>
          <p:cNvPr id="5" name="图片 4"/>
          <p:cNvPicPr>
            <a:picLocks noChangeAspect="1"/>
          </p:cNvPicPr>
          <p:nvPr/>
        </p:nvPicPr>
        <p:blipFill>
          <a:blip r:embed="rId4"/>
          <a:stretch>
            <a:fillRect/>
          </a:stretch>
        </p:blipFill>
        <p:spPr>
          <a:xfrm>
            <a:off x="407035" y="1339850"/>
            <a:ext cx="3360420" cy="25190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78991" y="322573"/>
            <a:ext cx="3276600" cy="1323439"/>
          </a:xfrm>
          <a:prstGeom prst="rect">
            <a:avLst/>
          </a:prstGeom>
          <a:noFill/>
        </p:spPr>
        <p:txBody>
          <a:bodyPr wrap="square" rtlCol="0">
            <a:spAutoFit/>
          </a:bodyPr>
          <a:lstStyle/>
          <a:p>
            <a:pPr algn="ctr"/>
            <a:r>
              <a:rPr lang="zh-CN" altLang="en-US" sz="4400" b="1" dirty="0">
                <a:solidFill>
                  <a:schemeClr val="accent2">
                    <a:lumMod val="75000"/>
                  </a:schemeClr>
                </a:solidFill>
                <a:latin typeface="等线" panose="02010600030101010101" pitchFamily="2" charset="-122"/>
                <a:ea typeface="等线" panose="02010600030101010101" pitchFamily="2" charset="-122"/>
              </a:rPr>
              <a:t>目录</a:t>
            </a:r>
            <a:endParaRPr lang="en-US" altLang="zh-CN" sz="4400" b="1" dirty="0">
              <a:solidFill>
                <a:schemeClr val="accent2">
                  <a:lumMod val="75000"/>
                </a:schemeClr>
              </a:solidFill>
              <a:latin typeface="等线" panose="02010600030101010101" pitchFamily="2" charset="-122"/>
              <a:ea typeface="等线" panose="02010600030101010101" pitchFamily="2" charset="-122"/>
            </a:endParaRPr>
          </a:p>
          <a:p>
            <a:pPr algn="ctr"/>
            <a:r>
              <a:rPr lang="en-US" altLang="zh-CN" sz="3600" b="1" dirty="0">
                <a:solidFill>
                  <a:schemeClr val="accent2">
                    <a:lumMod val="75000"/>
                  </a:schemeClr>
                </a:solidFill>
                <a:latin typeface="等线" panose="02010600030101010101" pitchFamily="2" charset="-122"/>
                <a:ea typeface="等线" panose="02010600030101010101" pitchFamily="2" charset="-122"/>
              </a:rPr>
              <a:t>CONTENTS</a:t>
            </a:r>
            <a:endParaRPr lang="zh-CN" altLang="en-US" sz="3600" dirty="0">
              <a:solidFill>
                <a:schemeClr val="accent2">
                  <a:lumMod val="7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1480918" y="1113993"/>
            <a:ext cx="872748" cy="0"/>
          </a:xfrm>
          <a:prstGeom prst="line">
            <a:avLst/>
          </a:prstGeom>
          <a:solidFill>
            <a:srgbClr val="080808"/>
          </a:solidFill>
          <a:ln w="25400" cap="rnd">
            <a:solidFill>
              <a:schemeClr val="bg1">
                <a:lumMod val="75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37" name="组合 36"/>
          <p:cNvGrpSpPr>
            <a:grpSpLocks noChangeAspect="1"/>
          </p:cNvGrpSpPr>
          <p:nvPr/>
        </p:nvGrpSpPr>
        <p:grpSpPr>
          <a:xfrm>
            <a:off x="4122035" y="1156016"/>
            <a:ext cx="3600000" cy="724230"/>
            <a:chOff x="5932133" y="1346835"/>
            <a:chExt cx="3768024" cy="705467"/>
          </a:xfrm>
        </p:grpSpPr>
        <p:grpSp>
          <p:nvGrpSpPr>
            <p:cNvPr id="38" name="组合 37"/>
            <p:cNvGrpSpPr/>
            <p:nvPr/>
          </p:nvGrpSpPr>
          <p:grpSpPr>
            <a:xfrm>
              <a:off x="6282950" y="1448501"/>
              <a:ext cx="3417207" cy="528321"/>
              <a:chOff x="6282950" y="1448501"/>
              <a:chExt cx="3417207" cy="528321"/>
            </a:xfrm>
          </p:grpSpPr>
          <p:sp>
            <p:nvSpPr>
              <p:cNvPr id="42" name="矩形: 圆角 41"/>
              <p:cNvSpPr/>
              <p:nvPr/>
            </p:nvSpPr>
            <p:spPr>
              <a:xfrm>
                <a:off x="6282950" y="1448501"/>
                <a:ext cx="3417207" cy="528321"/>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3" name="文本框 42"/>
              <p:cNvSpPr txBox="1"/>
              <p:nvPr/>
            </p:nvSpPr>
            <p:spPr>
              <a:xfrm>
                <a:off x="7248027" y="1474717"/>
                <a:ext cx="2328636" cy="4484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kern="0" dirty="0">
                    <a:solidFill>
                      <a:srgbClr val="297FD5"/>
                    </a:solidFill>
                    <a:latin typeface="微软雅黑" panose="020B0503020204020204" charset="-122"/>
                    <a:ea typeface="微软雅黑" panose="020B0503020204020204" charset="-122"/>
                    <a:cs typeface="+mn-ea"/>
                    <a:sym typeface="+mn-lt"/>
                  </a:rPr>
                  <a:t>公司概况</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grpSp>
          <p:nvGrpSpPr>
            <p:cNvPr id="39" name="组合 38"/>
            <p:cNvGrpSpPr/>
            <p:nvPr/>
          </p:nvGrpSpPr>
          <p:grpSpPr>
            <a:xfrm>
              <a:off x="5932133" y="1346835"/>
              <a:ext cx="716967" cy="705467"/>
              <a:chOff x="5974514" y="1372767"/>
              <a:chExt cx="716967" cy="705467"/>
            </a:xfrm>
          </p:grpSpPr>
          <p:sp>
            <p:nvSpPr>
              <p:cNvPr id="40" name="矩形: 圆角 39"/>
              <p:cNvSpPr/>
              <p:nvPr/>
            </p:nvSpPr>
            <p:spPr>
              <a:xfrm>
                <a:off x="5974514" y="1372767"/>
                <a:ext cx="716967" cy="705467"/>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1" name="文本框 40"/>
              <p:cNvSpPr txBox="1"/>
              <p:nvPr/>
            </p:nvSpPr>
            <p:spPr>
              <a:xfrm>
                <a:off x="6046920" y="1567385"/>
                <a:ext cx="556823" cy="259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01</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grpSp>
        <p:nvGrpSpPr>
          <p:cNvPr id="44" name="组合 43"/>
          <p:cNvGrpSpPr>
            <a:grpSpLocks noChangeAspect="1"/>
          </p:cNvGrpSpPr>
          <p:nvPr/>
        </p:nvGrpSpPr>
        <p:grpSpPr>
          <a:xfrm>
            <a:off x="4122035" y="2084071"/>
            <a:ext cx="3600000" cy="724230"/>
            <a:chOff x="5932133" y="1346835"/>
            <a:chExt cx="3768024" cy="705467"/>
          </a:xfrm>
        </p:grpSpPr>
        <p:grpSp>
          <p:nvGrpSpPr>
            <p:cNvPr id="45" name="组合 44"/>
            <p:cNvGrpSpPr/>
            <p:nvPr/>
          </p:nvGrpSpPr>
          <p:grpSpPr>
            <a:xfrm>
              <a:off x="6282950" y="1448501"/>
              <a:ext cx="3417207" cy="528321"/>
              <a:chOff x="6282950" y="1448501"/>
              <a:chExt cx="3417207" cy="528321"/>
            </a:xfrm>
          </p:grpSpPr>
          <p:sp>
            <p:nvSpPr>
              <p:cNvPr id="49" name="矩形: 圆角 48"/>
              <p:cNvSpPr/>
              <p:nvPr/>
            </p:nvSpPr>
            <p:spPr>
              <a:xfrm>
                <a:off x="6282950" y="1448501"/>
                <a:ext cx="3417207" cy="528321"/>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0" name="文本框 49"/>
              <p:cNvSpPr txBox="1"/>
              <p:nvPr/>
            </p:nvSpPr>
            <p:spPr>
              <a:xfrm>
                <a:off x="7248027" y="1500571"/>
                <a:ext cx="2328636" cy="4484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rPr>
                  <a:t>研发团队</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grpSp>
          <p:nvGrpSpPr>
            <p:cNvPr id="46" name="组合 45"/>
            <p:cNvGrpSpPr/>
            <p:nvPr/>
          </p:nvGrpSpPr>
          <p:grpSpPr>
            <a:xfrm>
              <a:off x="5932133" y="1346835"/>
              <a:ext cx="716967" cy="705467"/>
              <a:chOff x="5974514" y="1372767"/>
              <a:chExt cx="716967" cy="705467"/>
            </a:xfrm>
          </p:grpSpPr>
          <p:sp>
            <p:nvSpPr>
              <p:cNvPr id="47" name="矩形: 圆角 46"/>
              <p:cNvSpPr/>
              <p:nvPr/>
            </p:nvSpPr>
            <p:spPr>
              <a:xfrm>
                <a:off x="5974514" y="1372767"/>
                <a:ext cx="716967" cy="705467"/>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6046920" y="1567385"/>
                <a:ext cx="556823" cy="259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02</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grpSp>
        <p:nvGrpSpPr>
          <p:cNvPr id="51" name="组合 50"/>
          <p:cNvGrpSpPr>
            <a:grpSpLocks noChangeAspect="1"/>
          </p:cNvGrpSpPr>
          <p:nvPr/>
        </p:nvGrpSpPr>
        <p:grpSpPr>
          <a:xfrm>
            <a:off x="4122035" y="3062926"/>
            <a:ext cx="3600000" cy="724230"/>
            <a:chOff x="5932133" y="1346835"/>
            <a:chExt cx="3768024" cy="705467"/>
          </a:xfrm>
        </p:grpSpPr>
        <p:grpSp>
          <p:nvGrpSpPr>
            <p:cNvPr id="52" name="组合 51"/>
            <p:cNvGrpSpPr/>
            <p:nvPr/>
          </p:nvGrpSpPr>
          <p:grpSpPr>
            <a:xfrm>
              <a:off x="6282950" y="1448501"/>
              <a:ext cx="3417207" cy="528321"/>
              <a:chOff x="6282950" y="1448501"/>
              <a:chExt cx="3417207" cy="528321"/>
            </a:xfrm>
          </p:grpSpPr>
          <p:sp>
            <p:nvSpPr>
              <p:cNvPr id="56" name="矩形: 圆角 55"/>
              <p:cNvSpPr/>
              <p:nvPr/>
            </p:nvSpPr>
            <p:spPr>
              <a:xfrm>
                <a:off x="6282950" y="1448501"/>
                <a:ext cx="3417207" cy="528321"/>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7" name="文本框 56"/>
              <p:cNvSpPr txBox="1"/>
              <p:nvPr/>
            </p:nvSpPr>
            <p:spPr>
              <a:xfrm>
                <a:off x="7248027" y="1514278"/>
                <a:ext cx="2328636" cy="4484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kern="0" dirty="0">
                    <a:solidFill>
                      <a:srgbClr val="297FD5"/>
                    </a:solidFill>
                    <a:latin typeface="微软雅黑" panose="020B0503020204020204" charset="-122"/>
                    <a:ea typeface="微软雅黑" panose="020B0503020204020204" charset="-122"/>
                    <a:cs typeface="+mn-ea"/>
                    <a:sym typeface="+mn-lt"/>
                  </a:rPr>
                  <a:t>科技研发</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grpSp>
          <p:nvGrpSpPr>
            <p:cNvPr id="53" name="组合 52"/>
            <p:cNvGrpSpPr/>
            <p:nvPr/>
          </p:nvGrpSpPr>
          <p:grpSpPr>
            <a:xfrm>
              <a:off x="5932133" y="1346835"/>
              <a:ext cx="716967" cy="705467"/>
              <a:chOff x="5974514" y="1372767"/>
              <a:chExt cx="716967" cy="705467"/>
            </a:xfrm>
          </p:grpSpPr>
          <p:sp>
            <p:nvSpPr>
              <p:cNvPr id="54" name="矩形: 圆角 53"/>
              <p:cNvSpPr/>
              <p:nvPr/>
            </p:nvSpPr>
            <p:spPr>
              <a:xfrm>
                <a:off x="5974514" y="1372767"/>
                <a:ext cx="716967" cy="705467"/>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5" name="文本框 54"/>
              <p:cNvSpPr txBox="1"/>
              <p:nvPr/>
            </p:nvSpPr>
            <p:spPr>
              <a:xfrm>
                <a:off x="6046920" y="1567385"/>
                <a:ext cx="556823" cy="2598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03</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grpSp>
        <p:nvGrpSpPr>
          <p:cNvPr id="58" name="组合 57"/>
          <p:cNvGrpSpPr>
            <a:grpSpLocks noChangeAspect="1"/>
          </p:cNvGrpSpPr>
          <p:nvPr/>
        </p:nvGrpSpPr>
        <p:grpSpPr>
          <a:xfrm>
            <a:off x="4122035" y="5728045"/>
            <a:ext cx="3600000" cy="724230"/>
            <a:chOff x="5932133" y="1346835"/>
            <a:chExt cx="3768024" cy="705467"/>
          </a:xfrm>
        </p:grpSpPr>
        <p:grpSp>
          <p:nvGrpSpPr>
            <p:cNvPr id="59" name="组合 58"/>
            <p:cNvGrpSpPr/>
            <p:nvPr/>
          </p:nvGrpSpPr>
          <p:grpSpPr>
            <a:xfrm>
              <a:off x="6282950" y="1448501"/>
              <a:ext cx="3417207" cy="528321"/>
              <a:chOff x="6282950" y="1448501"/>
              <a:chExt cx="3417207" cy="528321"/>
            </a:xfrm>
          </p:grpSpPr>
          <p:sp>
            <p:nvSpPr>
              <p:cNvPr id="63" name="矩形: 圆角 62"/>
              <p:cNvSpPr/>
              <p:nvPr/>
            </p:nvSpPr>
            <p:spPr>
              <a:xfrm>
                <a:off x="6282950" y="1448501"/>
                <a:ext cx="3417207" cy="528321"/>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4" name="文本框 63"/>
              <p:cNvSpPr txBox="1"/>
              <p:nvPr/>
            </p:nvSpPr>
            <p:spPr>
              <a:xfrm>
                <a:off x="7248027" y="1527118"/>
                <a:ext cx="2328636" cy="4484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rPr>
                  <a:t>公司愿景</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grpSp>
          <p:nvGrpSpPr>
            <p:cNvPr id="60" name="组合 59"/>
            <p:cNvGrpSpPr/>
            <p:nvPr/>
          </p:nvGrpSpPr>
          <p:grpSpPr>
            <a:xfrm>
              <a:off x="5932133" y="1346835"/>
              <a:ext cx="716967" cy="705467"/>
              <a:chOff x="5974514" y="1372767"/>
              <a:chExt cx="716967" cy="705467"/>
            </a:xfrm>
          </p:grpSpPr>
          <p:sp>
            <p:nvSpPr>
              <p:cNvPr id="61" name="矩形: 圆角 60"/>
              <p:cNvSpPr/>
              <p:nvPr/>
            </p:nvSpPr>
            <p:spPr>
              <a:xfrm>
                <a:off x="5974514" y="1372767"/>
                <a:ext cx="716967" cy="705467"/>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2" name="文本框 61"/>
              <p:cNvSpPr txBox="1"/>
              <p:nvPr/>
            </p:nvSpPr>
            <p:spPr>
              <a:xfrm>
                <a:off x="6046920" y="1567385"/>
                <a:ext cx="556823" cy="3884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06</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pic>
        <p:nvPicPr>
          <p:cNvPr id="67" name="图片 66" descr="徽标, 公司名称&#10;&#10;描述已自动生成"/>
          <p:cNvPicPr>
            <a:picLocks noChangeAspect="1"/>
          </p:cNvPicPr>
          <p:nvPr/>
        </p:nvPicPr>
        <p:blipFill>
          <a:blip r:embed="rId2"/>
          <a:stretch>
            <a:fillRect/>
          </a:stretch>
        </p:blipFill>
        <p:spPr>
          <a:xfrm>
            <a:off x="10469856" y="385735"/>
            <a:ext cx="952500" cy="952500"/>
          </a:xfrm>
          <a:prstGeom prst="rect">
            <a:avLst/>
          </a:prstGeom>
        </p:spPr>
      </p:pic>
      <p:sp>
        <p:nvSpPr>
          <p:cNvPr id="68" name="文本框 67"/>
          <p:cNvSpPr txBox="1"/>
          <p:nvPr/>
        </p:nvSpPr>
        <p:spPr>
          <a:xfrm>
            <a:off x="10092402" y="1338235"/>
            <a:ext cx="1600955" cy="307777"/>
          </a:xfrm>
          <a:prstGeom prst="rect">
            <a:avLst/>
          </a:prstGeom>
          <a:noFill/>
        </p:spPr>
        <p:txBody>
          <a:bodyPr wrap="square" rtlCol="0">
            <a:spAutoFit/>
          </a:bodyPr>
          <a:lstStyle/>
          <a:p>
            <a:pPr algn="ctr"/>
            <a:r>
              <a:rPr kumimoji="1" lang="en-US" altLang="zh-CN" sz="1400" dirty="0">
                <a:solidFill>
                  <a:schemeClr val="tx1">
                    <a:lumMod val="50000"/>
                    <a:lumOff val="50000"/>
                  </a:schemeClr>
                </a:solidFill>
                <a:latin typeface="Times New Roman" panose="02020603050405020304" pitchFamily="18" charset="0"/>
                <a:ea typeface="等线" panose="02010600030101010101" pitchFamily="2" charset="-122"/>
                <a:cs typeface="Times New Roman" panose="02020603050405020304" pitchFamily="18" charset="0"/>
              </a:rPr>
              <a:t>Qinghai</a:t>
            </a:r>
            <a:r>
              <a:rPr kumimoji="1" lang="zh-CN" altLang="en-US" sz="1400" dirty="0">
                <a:solidFill>
                  <a:schemeClr val="tx1">
                    <a:lumMod val="50000"/>
                    <a:lumOff val="50000"/>
                  </a:schemeClr>
                </a:solidFill>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1400" dirty="0">
                <a:solidFill>
                  <a:schemeClr val="tx1">
                    <a:lumMod val="50000"/>
                    <a:lumOff val="50000"/>
                  </a:schemeClr>
                </a:solidFill>
                <a:latin typeface="Times New Roman" panose="02020603050405020304" pitchFamily="18" charset="0"/>
                <a:ea typeface="等线" panose="02010600030101010101" pitchFamily="2" charset="-122"/>
                <a:cs typeface="Times New Roman" panose="02020603050405020304" pitchFamily="18" charset="0"/>
              </a:rPr>
              <a:t>Transcend </a:t>
            </a:r>
            <a:endParaRPr kumimoji="1" lang="zh-CN" altLang="en-US" sz="1400" dirty="0">
              <a:solidFill>
                <a:schemeClr val="tx1">
                  <a:lumMod val="50000"/>
                  <a:lumOff val="50000"/>
                </a:scheme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文本框 1"/>
          <p:cNvSpPr txBox="1"/>
          <p:nvPr>
            <p:custDataLst>
              <p:tags r:id="rId3"/>
            </p:custDataLst>
          </p:nvPr>
        </p:nvSpPr>
        <p:spPr>
          <a:xfrm>
            <a:off x="5075086" y="4907918"/>
            <a:ext cx="22247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kern="0" dirty="0">
                <a:solidFill>
                  <a:srgbClr val="297FD5"/>
                </a:solidFill>
                <a:latin typeface="微软雅黑" panose="020B0503020204020204" charset="-122"/>
                <a:ea typeface="微软雅黑" panose="020B0503020204020204" charset="-122"/>
                <a:cs typeface="+mn-ea"/>
                <a:sym typeface="+mn-lt"/>
              </a:rPr>
              <a:t>未来规划</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sp>
        <p:nvSpPr>
          <p:cNvPr id="3" name="矩形: 圆角 60"/>
          <p:cNvSpPr/>
          <p:nvPr>
            <p:custDataLst>
              <p:tags r:id="rId4"/>
            </p:custDataLst>
          </p:nvPr>
        </p:nvSpPr>
        <p:spPr>
          <a:xfrm>
            <a:off x="4106795" y="4828885"/>
            <a:ext cx="684996" cy="724230"/>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文本框 3"/>
          <p:cNvSpPr txBox="1"/>
          <p:nvPr>
            <p:custDataLst>
              <p:tags r:id="rId5"/>
            </p:custDataLst>
          </p:nvPr>
        </p:nvSpPr>
        <p:spPr>
          <a:xfrm>
            <a:off x="4175972" y="5048999"/>
            <a:ext cx="531993" cy="3987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05</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8" name="矩形: 圆角 62"/>
          <p:cNvSpPr/>
          <p:nvPr>
            <p:custDataLst>
              <p:tags r:id="rId6"/>
            </p:custDataLst>
          </p:nvPr>
        </p:nvSpPr>
        <p:spPr>
          <a:xfrm>
            <a:off x="4791710" y="4952365"/>
            <a:ext cx="2930525" cy="542290"/>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9" name="文本框 8"/>
          <p:cNvSpPr txBox="1"/>
          <p:nvPr>
            <p:custDataLst>
              <p:tags r:id="rId7"/>
            </p:custDataLst>
          </p:nvPr>
        </p:nvSpPr>
        <p:spPr>
          <a:xfrm>
            <a:off x="5445291" y="5034283"/>
            <a:ext cx="2224797" cy="4603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kern="0" dirty="0">
                <a:solidFill>
                  <a:srgbClr val="297FD5"/>
                </a:solidFill>
                <a:latin typeface="微软雅黑" panose="020B0503020204020204" charset="-122"/>
                <a:ea typeface="微软雅黑" panose="020B0503020204020204" charset="-122"/>
                <a:cs typeface="+mn-ea"/>
                <a:sym typeface="+mn-lt"/>
              </a:rPr>
              <a:t>质量体系</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nvGrpSpPr>
          <p:cNvPr id="5" name="组合 4"/>
          <p:cNvGrpSpPr>
            <a:grpSpLocks noChangeAspect="1"/>
          </p:cNvGrpSpPr>
          <p:nvPr/>
        </p:nvGrpSpPr>
        <p:grpSpPr>
          <a:xfrm>
            <a:off x="4106795" y="3921446"/>
            <a:ext cx="3600000" cy="724230"/>
            <a:chOff x="5932133" y="1346835"/>
            <a:chExt cx="3768024" cy="705467"/>
          </a:xfrm>
        </p:grpSpPr>
        <p:grpSp>
          <p:nvGrpSpPr>
            <p:cNvPr id="10" name="组合 9"/>
            <p:cNvGrpSpPr/>
            <p:nvPr/>
          </p:nvGrpSpPr>
          <p:grpSpPr>
            <a:xfrm>
              <a:off x="6282950" y="1448501"/>
              <a:ext cx="3417207" cy="528321"/>
              <a:chOff x="6282950" y="1448501"/>
              <a:chExt cx="3417207" cy="528321"/>
            </a:xfrm>
          </p:grpSpPr>
          <p:sp>
            <p:nvSpPr>
              <p:cNvPr id="11" name="矩形: 圆角 55"/>
              <p:cNvSpPr/>
              <p:nvPr>
                <p:custDataLst>
                  <p:tags r:id="rId8"/>
                </p:custDataLst>
              </p:nvPr>
            </p:nvSpPr>
            <p:spPr>
              <a:xfrm>
                <a:off x="6282950" y="1448501"/>
                <a:ext cx="3417207" cy="528321"/>
              </a:xfrm>
              <a:prstGeom prst="roundRect">
                <a:avLst>
                  <a:gd name="adj" fmla="val 50000"/>
                </a:avLst>
              </a:prstGeom>
              <a:solidFill>
                <a:sysClr val="window" lastClr="FFFFFF"/>
              </a:solidFill>
              <a:ln w="19050" cap="flat" cmpd="sng" algn="ctr">
                <a:noFill/>
                <a:prstDash val="solid"/>
                <a:miter lim="800000"/>
              </a:ln>
              <a:effectLst>
                <a:outerShdw blurRad="63500" sx="102000" sy="102000" algn="ctr" rotWithShape="0">
                  <a:srgbClr val="297FD5">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9"/>
                </p:custDataLst>
              </p:nvPr>
            </p:nvSpPr>
            <p:spPr>
              <a:xfrm>
                <a:off x="7248027" y="1514278"/>
                <a:ext cx="2328636" cy="4484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kern="0" dirty="0">
                    <a:solidFill>
                      <a:srgbClr val="297FD5"/>
                    </a:solidFill>
                    <a:latin typeface="微软雅黑" panose="020B0503020204020204" charset="-122"/>
                    <a:ea typeface="微软雅黑" panose="020B0503020204020204" charset="-122"/>
                    <a:cs typeface="+mn-ea"/>
                    <a:sym typeface="+mn-lt"/>
                  </a:rPr>
                  <a:t>工艺方案</a:t>
                </a:r>
                <a:endParaRPr kumimoji="0" lang="zh-CN" altLang="en-US" sz="2400" b="0" i="0" u="none" strike="noStrike" kern="0" cap="none" spc="0" normalizeH="0" baseline="0" noProof="0" dirty="0">
                  <a:ln>
                    <a:noFill/>
                  </a:ln>
                  <a:solidFill>
                    <a:srgbClr val="297FD5"/>
                  </a:solidFill>
                  <a:effectLst/>
                  <a:uLnTx/>
                  <a:uFillTx/>
                  <a:latin typeface="微软雅黑" panose="020B0503020204020204" charset="-122"/>
                  <a:ea typeface="微软雅黑" panose="020B0503020204020204" charset="-122"/>
                  <a:cs typeface="+mn-ea"/>
                  <a:sym typeface="+mn-lt"/>
                </a:endParaRPr>
              </a:p>
            </p:txBody>
          </p:sp>
        </p:grpSp>
        <p:grpSp>
          <p:nvGrpSpPr>
            <p:cNvPr id="13" name="组合 12"/>
            <p:cNvGrpSpPr/>
            <p:nvPr/>
          </p:nvGrpSpPr>
          <p:grpSpPr>
            <a:xfrm>
              <a:off x="5932133" y="1346835"/>
              <a:ext cx="716967" cy="705467"/>
              <a:chOff x="5974514" y="1372767"/>
              <a:chExt cx="716967" cy="705467"/>
            </a:xfrm>
          </p:grpSpPr>
          <p:sp>
            <p:nvSpPr>
              <p:cNvPr id="14" name="矩形: 圆角 53"/>
              <p:cNvSpPr/>
              <p:nvPr>
                <p:custDataLst>
                  <p:tags r:id="rId10"/>
                </p:custDataLst>
              </p:nvPr>
            </p:nvSpPr>
            <p:spPr>
              <a:xfrm>
                <a:off x="5974514" y="1372767"/>
                <a:ext cx="716967" cy="705467"/>
              </a:xfrm>
              <a:prstGeom prst="roundRect">
                <a:avLst>
                  <a:gd name="adj" fmla="val 50000"/>
                </a:avLst>
              </a:prstGeom>
              <a:gradFill>
                <a:gsLst>
                  <a:gs pos="47000">
                    <a:srgbClr val="297FD5"/>
                  </a:gs>
                  <a:gs pos="100000">
                    <a:srgbClr val="297FD5">
                      <a:lumMod val="75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custDataLst>
                  <p:tags r:id="rId11"/>
                </p:custDataLst>
              </p:nvPr>
            </p:nvSpPr>
            <p:spPr>
              <a:xfrm>
                <a:off x="6046920" y="1567385"/>
                <a:ext cx="556823" cy="38844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04</a:t>
                </a:r>
                <a:endParaRPr kumimoji="0" lang="zh-CN" altLang="en-US" sz="20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830003" y="2497912"/>
            <a:ext cx="1695450"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04</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794215" y="3013447"/>
            <a:ext cx="7086599" cy="829945"/>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工艺方案</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664846" y="2805910"/>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754056" y="4051083"/>
            <a:ext cx="2241973" cy="403444"/>
          </a:xfrm>
          <a:prstGeom prst="rect">
            <a:avLst/>
          </a:prstGeom>
        </p:spPr>
        <p:txBody>
          <a:bodyPr wrap="square">
            <a:spAutoFit/>
          </a:bodyPr>
          <a:lstStyle/>
          <a:p>
            <a:pPr algn="just">
              <a:lnSpc>
                <a:spcPct val="120000"/>
              </a:lnSpc>
            </a:pPr>
            <a:r>
              <a:rPr lang="zh-CN" altLang="en-US" sz="1800" b="1" dirty="0">
                <a:solidFill>
                  <a:schemeClr val="bg1"/>
                </a:solidFill>
              </a:rPr>
              <a:t>公司团队介绍</a:t>
            </a:r>
            <a:endParaRPr lang="zh-CN" altLang="en-US" sz="1800" b="1" dirty="0">
              <a:solidFill>
                <a:schemeClr val="bg1"/>
              </a:solidFill>
            </a:endParaRPr>
          </a:p>
        </p:txBody>
      </p:sp>
      <p:sp>
        <p:nvSpPr>
          <p:cNvPr id="2" name="文本框 1"/>
          <p:cNvSpPr txBox="1"/>
          <p:nvPr/>
        </p:nvSpPr>
        <p:spPr>
          <a:xfrm>
            <a:off x="754056" y="773079"/>
            <a:ext cx="6289589" cy="707886"/>
          </a:xfrm>
          <a:prstGeom prst="rect">
            <a:avLst/>
          </a:prstGeom>
          <a:noFill/>
        </p:spPr>
        <p:txBody>
          <a:bodyPr wrap="square" rtlCol="0">
            <a:spAutoFit/>
          </a:bodyPr>
          <a:lstStyle/>
          <a:p>
            <a:r>
              <a:rPr kumimoji="1" lang="zh-CN" altLang="en-US" sz="4000" b="1" dirty="0"/>
              <a:t>各类锂矿生产成本比较</a:t>
            </a:r>
            <a:endParaRPr kumimoji="1" lang="zh-CN" altLang="en-US" sz="40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73" y="1480965"/>
            <a:ext cx="7888355" cy="373566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483108" y="5387703"/>
            <a:ext cx="6705913" cy="954107"/>
          </a:xfrm>
          <a:prstGeom prst="rect">
            <a:avLst/>
          </a:prstGeom>
          <a:solidFill>
            <a:schemeClr val="accent2">
              <a:lumMod val="75000"/>
            </a:schemeClr>
          </a:solidFill>
          <a:effectLst>
            <a:outerShdw blurRad="63500" sx="102000" sy="102000" algn="ctr" rotWithShape="0">
              <a:prstClr val="black">
                <a:alpha val="40000"/>
              </a:prstClr>
            </a:outerShdw>
            <a:softEdge rad="38100"/>
          </a:effectLst>
        </p:spPr>
        <p:txBody>
          <a:bodyPr wrap="square" rtlCol="0">
            <a:spAutoFit/>
          </a:bodyPr>
          <a:lstStyle/>
          <a:p>
            <a:pPr lvl="0" algn="ctr"/>
            <a:r>
              <a:rPr lang="zh-CN" altLang="en-US" sz="2800" b="1" dirty="0">
                <a:solidFill>
                  <a:schemeClr val="bg1"/>
                </a:solidFill>
                <a:latin typeface="+mn-ea"/>
              </a:rPr>
              <a:t>综合类提锂成本</a:t>
            </a:r>
            <a:endParaRPr lang="en-US" altLang="zh-CN" sz="2800" b="1" dirty="0">
              <a:solidFill>
                <a:schemeClr val="bg1"/>
              </a:solidFill>
              <a:latin typeface="+mn-ea"/>
            </a:endParaRPr>
          </a:p>
          <a:p>
            <a:pPr lvl="0" algn="ctr"/>
            <a:r>
              <a:rPr lang="zh-CN" altLang="en-US" sz="2800" b="1" dirty="0">
                <a:solidFill>
                  <a:schemeClr val="bg1"/>
                </a:solidFill>
                <a:latin typeface="+mn-ea"/>
              </a:rPr>
              <a:t>盐湖提锂</a:t>
            </a:r>
            <a:r>
              <a:rPr lang="en-US" altLang="zh-CN" sz="2800" b="1" dirty="0">
                <a:solidFill>
                  <a:schemeClr val="bg1"/>
                </a:solidFill>
                <a:latin typeface="+mn-ea"/>
              </a:rPr>
              <a:t>&lt;</a:t>
            </a:r>
            <a:r>
              <a:rPr lang="zh-CN" altLang="en-US" sz="2800" b="1" dirty="0">
                <a:solidFill>
                  <a:schemeClr val="bg1"/>
                </a:solidFill>
                <a:latin typeface="+mn-ea"/>
              </a:rPr>
              <a:t>锂辉石提锂</a:t>
            </a:r>
            <a:r>
              <a:rPr lang="en-US" altLang="zh-CN" sz="2800" b="1" dirty="0">
                <a:solidFill>
                  <a:schemeClr val="bg1"/>
                </a:solidFill>
                <a:latin typeface="+mn-ea"/>
              </a:rPr>
              <a:t>&lt;</a:t>
            </a:r>
            <a:r>
              <a:rPr lang="zh-CN" altLang="en-US" sz="2800" b="1" dirty="0">
                <a:solidFill>
                  <a:schemeClr val="bg1"/>
                </a:solidFill>
                <a:latin typeface="+mn-ea"/>
              </a:rPr>
              <a:t>锂云母提锂</a:t>
            </a:r>
            <a:endParaRPr lang="en-US" altLang="zh-CN" sz="2800" b="1" dirty="0">
              <a:solidFill>
                <a:schemeClr val="bg1"/>
              </a:solidFill>
              <a:latin typeface="+mn-ea"/>
            </a:endParaRPr>
          </a:p>
        </p:txBody>
      </p:sp>
      <p:sp>
        <p:nvSpPr>
          <p:cNvPr id="12" name="文本框 11"/>
          <p:cNvSpPr txBox="1"/>
          <p:nvPr/>
        </p:nvSpPr>
        <p:spPr>
          <a:xfrm>
            <a:off x="8801441" y="1697928"/>
            <a:ext cx="3273123" cy="3627724"/>
          </a:xfrm>
          <a:prstGeom prst="rect">
            <a:avLst/>
          </a:prstGeom>
          <a:solidFill>
            <a:schemeClr val="accent6">
              <a:lumMod val="75000"/>
            </a:schemeClr>
          </a:solidFill>
          <a:effectLst>
            <a:outerShdw blurRad="63500" sx="102000" sy="102000" algn="ctr" rotWithShape="0">
              <a:prstClr val="black">
                <a:alpha val="40000"/>
              </a:prstClr>
            </a:outerShdw>
            <a:softEdge rad="38100"/>
          </a:effectLst>
        </p:spPr>
        <p:txBody>
          <a:bodyPr wrap="square" rtlCol="0">
            <a:spAutoFit/>
          </a:bodyPr>
          <a:lstStyle/>
          <a:p>
            <a:pPr algn="ctr">
              <a:lnSpc>
                <a:spcPct val="150000"/>
              </a:lnSpc>
            </a:pPr>
            <a:r>
              <a:rPr kumimoji="1" lang="zh-CN" altLang="en-US" sz="3200" b="1" dirty="0">
                <a:solidFill>
                  <a:schemeClr val="bg1"/>
                </a:solidFill>
                <a:latin typeface="等线" panose="02010600030101010101" pitchFamily="2" charset="-122"/>
                <a:ea typeface="等线" panose="02010600030101010101" pitchFamily="2" charset="-122"/>
              </a:rPr>
              <a:t>一湖一策一工艺</a:t>
            </a:r>
            <a:endParaRPr kumimoji="1" lang="en-US" altLang="zh-CN" sz="3200" b="1" dirty="0">
              <a:solidFill>
                <a:schemeClr val="bg1"/>
              </a:solidFill>
              <a:latin typeface="等线" panose="02010600030101010101" pitchFamily="2" charset="-122"/>
              <a:ea typeface="等线" panose="02010600030101010101" pitchFamily="2" charset="-122"/>
            </a:endParaRPr>
          </a:p>
          <a:p>
            <a:pPr algn="ctr"/>
            <a:endParaRPr kumimoji="1" lang="en-US" altLang="zh-CN" sz="1800" b="1" dirty="0">
              <a:solidFill>
                <a:schemeClr val="bg1"/>
              </a:solidFill>
              <a:latin typeface="等线" panose="02010600030101010101" pitchFamily="2" charset="-122"/>
              <a:ea typeface="等线" panose="02010600030101010101" pitchFamily="2" charset="-122"/>
            </a:endParaRPr>
          </a:p>
          <a:p>
            <a:pPr marL="457200" indent="-457200">
              <a:lnSpc>
                <a:spcPct val="150000"/>
              </a:lnSpc>
              <a:buFont typeface="Wingdings" panose="05000000000000000000" pitchFamily="2" charset="2"/>
              <a:buChar char="u"/>
            </a:pPr>
            <a:r>
              <a:rPr kumimoji="1" lang="zh-CN" altLang="en-US" sz="2800" b="1" dirty="0">
                <a:solidFill>
                  <a:schemeClr val="bg1"/>
                </a:solidFill>
                <a:latin typeface="等线" panose="02010600030101010101" pitchFamily="2" charset="-122"/>
                <a:ea typeface="等线" panose="02010600030101010101" pitchFamily="2" charset="-122"/>
              </a:rPr>
              <a:t>盐湖种类不同</a:t>
            </a:r>
            <a:endParaRPr kumimoji="1" lang="en-US" altLang="zh-CN" sz="2800" b="1" dirty="0">
              <a:solidFill>
                <a:schemeClr val="bg1"/>
              </a:solidFill>
              <a:latin typeface="等线" panose="02010600030101010101" pitchFamily="2" charset="-122"/>
              <a:ea typeface="等线" panose="02010600030101010101" pitchFamily="2" charset="-122"/>
            </a:endParaRPr>
          </a:p>
          <a:p>
            <a:pPr marL="457200" indent="-457200">
              <a:lnSpc>
                <a:spcPct val="150000"/>
              </a:lnSpc>
              <a:buFont typeface="Wingdings" panose="05000000000000000000" pitchFamily="2" charset="2"/>
              <a:buChar char="u"/>
            </a:pPr>
            <a:r>
              <a:rPr kumimoji="1" lang="zh-CN" altLang="en-US" sz="2800" b="1" dirty="0">
                <a:solidFill>
                  <a:schemeClr val="bg1"/>
                </a:solidFill>
                <a:latin typeface="等线" panose="02010600030101010101" pitchFamily="2" charset="-122"/>
                <a:ea typeface="等线" panose="02010600030101010101" pitchFamily="2" charset="-122"/>
              </a:rPr>
              <a:t>提锂工艺不同</a:t>
            </a:r>
            <a:endParaRPr kumimoji="1" lang="en-US" altLang="zh-CN" sz="2800" b="1" dirty="0">
              <a:solidFill>
                <a:schemeClr val="bg1"/>
              </a:solidFill>
              <a:latin typeface="等线" panose="02010600030101010101" pitchFamily="2" charset="-122"/>
              <a:ea typeface="等线" panose="02010600030101010101" pitchFamily="2" charset="-122"/>
            </a:endParaRPr>
          </a:p>
          <a:p>
            <a:pPr marL="457200" indent="-457200">
              <a:lnSpc>
                <a:spcPct val="150000"/>
              </a:lnSpc>
              <a:buFont typeface="Wingdings" panose="05000000000000000000" pitchFamily="2" charset="2"/>
              <a:buChar char="u"/>
            </a:pPr>
            <a:r>
              <a:rPr kumimoji="1" lang="zh-CN" altLang="en-US" sz="2800" b="1" dirty="0">
                <a:solidFill>
                  <a:schemeClr val="bg1"/>
                </a:solidFill>
                <a:latin typeface="等线" panose="02010600030101010101" pitchFamily="2" charset="-122"/>
                <a:ea typeface="等线" panose="02010600030101010101" pitchFamily="2" charset="-122"/>
              </a:rPr>
              <a:t>跨界拥有低成本的全套解决方案</a:t>
            </a:r>
            <a:endParaRPr kumimoji="1" lang="zh-CN" altLang="en-US" sz="2800" b="1" dirty="0">
              <a:solidFill>
                <a:schemeClr val="bg1"/>
              </a:solidFill>
              <a:latin typeface="等线" panose="02010600030101010101" pitchFamily="2" charset="-122"/>
              <a:ea typeface="等线" panose="02010600030101010101" pitchFamily="2" charset="-122"/>
            </a:endParaRPr>
          </a:p>
        </p:txBody>
      </p:sp>
      <p:grpSp>
        <p:nvGrpSpPr>
          <p:cNvPr id="7" name="组合 6"/>
          <p:cNvGrpSpPr/>
          <p:nvPr/>
        </p:nvGrpSpPr>
        <p:grpSpPr>
          <a:xfrm>
            <a:off x="10485040" y="198825"/>
            <a:ext cx="1494503" cy="1155696"/>
            <a:chOff x="8421462" y="173101"/>
            <a:chExt cx="1494503" cy="1155696"/>
          </a:xfrm>
        </p:grpSpPr>
        <p:sp>
          <p:nvSpPr>
            <p:cNvPr id="8" name="文本框 7"/>
            <p:cNvSpPr txBox="1"/>
            <p:nvPr/>
          </p:nvSpPr>
          <p:spPr>
            <a:xfrm>
              <a:off x="8711515" y="173101"/>
              <a:ext cx="914399" cy="951470"/>
            </a:xfrm>
            <a:prstGeom prst="rect">
              <a:avLst/>
            </a:prstGeom>
            <a:blipFill>
              <a:blip r:embed="rId3"/>
              <a:stretch>
                <a:fillRect/>
              </a:stretch>
            </a:blipFill>
          </p:spPr>
          <p:txBody>
            <a:bodyPr wrap="square" rtlCol="0">
              <a:spAutoFit/>
            </a:bodyPr>
            <a:lstStyle/>
            <a:p>
              <a:endParaRPr kumimoji="1" lang="zh-CN" altLang="en-US" dirty="0"/>
            </a:p>
          </p:txBody>
        </p:sp>
        <p:sp>
          <p:nvSpPr>
            <p:cNvPr id="10" name="文本框 9"/>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10485040" y="198825"/>
            <a:ext cx="1494503" cy="1155696"/>
            <a:chOff x="8421462" y="173101"/>
            <a:chExt cx="1494503" cy="1155696"/>
          </a:xfrm>
        </p:grpSpPr>
        <p:sp>
          <p:nvSpPr>
            <p:cNvPr id="12" name="文本框 11"/>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13" name="文本框 12"/>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
        <p:nvSpPr>
          <p:cNvPr id="3" name="文本框 2"/>
          <p:cNvSpPr txBox="1"/>
          <p:nvPr/>
        </p:nvSpPr>
        <p:spPr>
          <a:xfrm>
            <a:off x="390534" y="1494420"/>
            <a:ext cx="10739981" cy="1418915"/>
          </a:xfrm>
          <a:prstGeom prst="rect">
            <a:avLst/>
          </a:prstGeom>
          <a:noFill/>
        </p:spPr>
        <p:txBody>
          <a:bodyPr wrap="square">
            <a:spAutoFit/>
          </a:bodyPr>
          <a:lstStyle/>
          <a:p>
            <a:pPr indent="457200" algn="just">
              <a:lnSpc>
                <a:spcPct val="150000"/>
              </a:lnSpc>
            </a:pP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目前，盐湖提锂工艺特点为“一湖一策”，不同的盐湖类型对应不同的盐湖提锂工艺方法。随着资源开发进程加快，卤水锂品位逐步下降，导致卤水成矿周期延长，生产效率下降。由于吸附法对于不同锂品位的盐湖卤水均具有普遍适用性，将逐渐成为盐湖提锂主流工艺。</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679411" y="544522"/>
            <a:ext cx="7158303" cy="707886"/>
          </a:xfrm>
          <a:prstGeom prst="rect">
            <a:avLst/>
          </a:prstGeom>
          <a:noFill/>
        </p:spPr>
        <p:txBody>
          <a:bodyPr wrap="square" rtlCol="0">
            <a:spAutoFit/>
          </a:bodyPr>
          <a:lstStyle/>
          <a:p>
            <a:r>
              <a:rPr kumimoji="1" lang="zh-CN" altLang="en-US" sz="4000" b="1" dirty="0"/>
              <a:t>碳酸锂生产工艺</a:t>
            </a:r>
            <a:endParaRPr kumimoji="1" lang="zh-CN" altLang="en-US" sz="4000" b="1" dirty="0"/>
          </a:p>
        </p:txBody>
      </p:sp>
      <p:sp>
        <p:nvSpPr>
          <p:cNvPr id="5" name="文本框 4"/>
          <p:cNvSpPr txBox="1"/>
          <p:nvPr/>
        </p:nvSpPr>
        <p:spPr>
          <a:xfrm>
            <a:off x="193834" y="3580270"/>
            <a:ext cx="10936682" cy="1880579"/>
          </a:xfrm>
          <a:prstGeom prst="rect">
            <a:avLst/>
          </a:prstGeom>
          <a:noFill/>
        </p:spPr>
        <p:txBody>
          <a:bodyPr wrap="square">
            <a:spAutoFit/>
          </a:bodyPr>
          <a:lstStyle/>
          <a:p>
            <a:pPr indent="457200" algn="just">
              <a:lnSpc>
                <a:spcPct val="150000"/>
              </a:lnSpc>
            </a:pP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跨界分离同时拥有铝系吸附剂和锰系吸附剂两类吸附剂产品，以及相关配套的锂提取工艺技术。无论是高钠锂比的盐湖原卤，还是高镁锂比的盐湖老卤，均能实现锂的高效分离提取（锂吸附收率≥</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）；无论是锂浓度≥</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500 mg/L</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的高锂品位卤水，还是锂浓度≤</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100 mg/L</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的低锂品位卤水，均能保持较高的吸附容量（工作容量≥</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5 mg/g</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803016" y="2497912"/>
            <a:ext cx="1749425"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05</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794215" y="3013447"/>
            <a:ext cx="7086599" cy="829945"/>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质量体系</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664846" y="2805910"/>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39351" y="164637"/>
            <a:ext cx="8640960" cy="813640"/>
          </a:xfrm>
        </p:spPr>
        <p:txBody>
          <a:bodyPr/>
          <a:lstStyle/>
          <a:p>
            <a:pPr algn="l"/>
            <a:r>
              <a:rPr lang="zh-CN" altLang="en-US" sz="2665" dirty="0">
                <a:solidFill>
                  <a:schemeClr val="bg1"/>
                </a:solidFill>
                <a:latin typeface="方正正大黑简体" panose="02000000000000000000" charset="-122"/>
              </a:rPr>
              <a:t>金昆仑锂业有限公司管理体系</a:t>
            </a:r>
            <a:endParaRPr lang="zh-CN" altLang="en-US" sz="2665" dirty="0">
              <a:solidFill>
                <a:schemeClr val="bg1"/>
              </a:solidFill>
              <a:latin typeface="方正正大黑简体" panose="02000000000000000000" charset="-122"/>
            </a:endParaRPr>
          </a:p>
        </p:txBody>
      </p:sp>
      <p:pic>
        <p:nvPicPr>
          <p:cNvPr id="5" name="图片 4" descr="62e238fdeba76b405e91a393b3e4153"/>
          <p:cNvPicPr>
            <a:picLocks noChangeAspect="1"/>
          </p:cNvPicPr>
          <p:nvPr>
            <p:custDataLst>
              <p:tags r:id="rId2"/>
            </p:custDataLst>
          </p:nvPr>
        </p:nvPicPr>
        <p:blipFill>
          <a:blip r:embed="rId3"/>
          <a:stretch>
            <a:fillRect/>
          </a:stretch>
        </p:blipFill>
        <p:spPr>
          <a:xfrm>
            <a:off x="654050" y="164465"/>
            <a:ext cx="970280" cy="1012190"/>
          </a:xfrm>
          <a:prstGeom prst="rect">
            <a:avLst/>
          </a:prstGeom>
        </p:spPr>
      </p:pic>
      <p:sp>
        <p:nvSpPr>
          <p:cNvPr id="10" name="文本框 9"/>
          <p:cNvSpPr txBox="1"/>
          <p:nvPr>
            <p:custDataLst>
              <p:tags r:id="rId4"/>
            </p:custDataLst>
          </p:nvPr>
        </p:nvSpPr>
        <p:spPr>
          <a:xfrm>
            <a:off x="1920875" y="533400"/>
            <a:ext cx="8725535" cy="706755"/>
          </a:xfrm>
          <a:prstGeom prst="rect">
            <a:avLst/>
          </a:prstGeom>
          <a:noFill/>
        </p:spPr>
        <p:txBody>
          <a:bodyPr wrap="square" rtlCol="0">
            <a:spAutoFit/>
          </a:bodyPr>
          <a:lstStyle/>
          <a:p>
            <a:r>
              <a:rPr lang="en-US" altLang="zh-CN" sz="4000" b="1" dirty="0">
                <a:solidFill>
                  <a:schemeClr val="tx1"/>
                </a:solidFill>
              </a:rPr>
              <a:t>ISO9001</a:t>
            </a:r>
            <a:r>
              <a:rPr kumimoji="1" lang="zh-CN" altLang="en-US" sz="4000" b="1" dirty="0">
                <a:solidFill>
                  <a:schemeClr val="tx1"/>
                </a:solidFill>
              </a:rPr>
              <a:t>质量管理体系建设</a:t>
            </a:r>
            <a:endParaRPr lang="zh-CN" altLang="en-US" sz="4000" b="1" dirty="0">
              <a:solidFill>
                <a:schemeClr val="tx1"/>
              </a:solidFill>
            </a:endParaRPr>
          </a:p>
        </p:txBody>
      </p:sp>
      <p:pic>
        <p:nvPicPr>
          <p:cNvPr id="3" name="图片 2"/>
          <p:cNvPicPr>
            <a:picLocks noChangeAspect="1"/>
          </p:cNvPicPr>
          <p:nvPr>
            <p:custDataLst>
              <p:tags r:id="rId5"/>
            </p:custDataLst>
          </p:nvPr>
        </p:nvPicPr>
        <p:blipFill>
          <a:blip r:embed="rId6"/>
          <a:stretch>
            <a:fillRect/>
          </a:stretch>
        </p:blipFill>
        <p:spPr>
          <a:xfrm>
            <a:off x="1788160" y="1078865"/>
            <a:ext cx="8615680" cy="50876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Rectangle 19"/>
          <p:cNvSpPr>
            <a:spLocks noGrp="1" noChangeArrowheads="1"/>
          </p:cNvSpPr>
          <p:nvPr>
            <p:ph type="title"/>
          </p:nvPr>
        </p:nvSpPr>
        <p:spPr bwMode="auto">
          <a:xfrm>
            <a:off x="609600" y="628544"/>
            <a:ext cx="4542790" cy="43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00" tIns="33700" rIns="67400" bIns="33700">
            <a:spAutoFit/>
          </a:bodyPr>
          <a:lstStyle>
            <a:lvl1pPr defTabSz="1087120">
              <a:defRPr>
                <a:solidFill>
                  <a:schemeClr val="tx1"/>
                </a:solidFill>
                <a:latin typeface="Arial" panose="020B0604020202020204" pitchFamily="34" charset="0"/>
                <a:ea typeface="宋体" panose="02010600030101010101" pitchFamily="2" charset="-122"/>
              </a:defRPr>
            </a:lvl1pPr>
            <a:lvl2pPr marL="336550" defTabSz="1087120">
              <a:defRPr>
                <a:solidFill>
                  <a:schemeClr val="tx1"/>
                </a:solidFill>
                <a:latin typeface="Arial" panose="020B0604020202020204" pitchFamily="34" charset="0"/>
                <a:ea typeface="宋体" panose="02010600030101010101" pitchFamily="2" charset="-122"/>
              </a:defRPr>
            </a:lvl2pPr>
            <a:lvl3pPr marL="675005" defTabSz="1087120">
              <a:defRPr>
                <a:solidFill>
                  <a:schemeClr val="tx1"/>
                </a:solidFill>
                <a:latin typeface="Arial" panose="020B0604020202020204" pitchFamily="34" charset="0"/>
                <a:ea typeface="宋体" panose="02010600030101010101" pitchFamily="2" charset="-122"/>
              </a:defRPr>
            </a:lvl3pPr>
            <a:lvl4pPr marL="1011555" defTabSz="1087120">
              <a:defRPr>
                <a:solidFill>
                  <a:schemeClr val="tx1"/>
                </a:solidFill>
                <a:latin typeface="Arial" panose="020B0604020202020204" pitchFamily="34" charset="0"/>
                <a:ea typeface="宋体" panose="02010600030101010101" pitchFamily="2" charset="-122"/>
              </a:defRPr>
            </a:lvl4pPr>
            <a:lvl5pPr marL="1348105" defTabSz="1087120">
              <a:defRPr>
                <a:solidFill>
                  <a:schemeClr val="tx1"/>
                </a:solidFill>
                <a:latin typeface="Arial" panose="020B0604020202020204" pitchFamily="34" charset="0"/>
                <a:ea typeface="宋体" panose="02010600030101010101" pitchFamily="2" charset="-122"/>
              </a:defRPr>
            </a:lvl5pPr>
            <a:lvl6pPr marL="1805305" defTabSz="108712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62505" defTabSz="108712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2719705" defTabSz="108712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176905" defTabSz="108712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665" dirty="0">
                <a:solidFill>
                  <a:schemeClr val="bg1"/>
                </a:solidFill>
                <a:latin typeface="方正正大黑简体" panose="02000000000000000000" charset="-122"/>
                <a:ea typeface="方正正大黑简体" panose="02000000000000000000" charset="-122"/>
              </a:rPr>
              <a:t>金昆仑锂业有限公司质量保证</a:t>
            </a:r>
            <a:endParaRPr lang="zh-CN" altLang="en-US" sz="2665" dirty="0">
              <a:solidFill>
                <a:schemeClr val="bg1"/>
              </a:solidFill>
              <a:latin typeface="方正正大黑简体" panose="02000000000000000000" charset="-122"/>
              <a:ea typeface="方正正大黑简体" panose="02000000000000000000" charset="-122"/>
            </a:endParaRPr>
          </a:p>
        </p:txBody>
      </p:sp>
      <p:sp>
        <p:nvSpPr>
          <p:cNvPr id="6" name="流程图: 可选过程 5"/>
          <p:cNvSpPr/>
          <p:nvPr/>
        </p:nvSpPr>
        <p:spPr>
          <a:xfrm>
            <a:off x="4655840" y="1316764"/>
            <a:ext cx="2880320" cy="101080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rgbClr val="FFC000"/>
                </a:solidFill>
              </a:rPr>
              <a:t>事前规划</a:t>
            </a:r>
            <a:endParaRPr lang="en-US" altLang="zh-CN" sz="2665" b="1" dirty="0">
              <a:solidFill>
                <a:srgbClr val="FFC000"/>
              </a:solidFill>
            </a:endParaRPr>
          </a:p>
          <a:p>
            <a:pPr algn="ctr"/>
            <a:r>
              <a:rPr lang="zh-CN" altLang="en-US" sz="1865" dirty="0"/>
              <a:t>以客户需要的标准制定销售计划指导生产</a:t>
            </a:r>
            <a:endParaRPr lang="zh-CN" altLang="en-US" sz="1865" dirty="0"/>
          </a:p>
        </p:txBody>
      </p:sp>
      <p:sp>
        <p:nvSpPr>
          <p:cNvPr id="10" name="波形 9"/>
          <p:cNvSpPr/>
          <p:nvPr/>
        </p:nvSpPr>
        <p:spPr>
          <a:xfrm>
            <a:off x="4367808" y="2857499"/>
            <a:ext cx="3360373" cy="2011660"/>
          </a:xfrm>
          <a:prstGeom prst="wave">
            <a:avLst/>
          </a:prstGeom>
          <a:pattFill prst="pct5">
            <a:fgClr>
              <a:srgbClr val="FFC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chemeClr val="tx1"/>
                </a:solidFill>
              </a:rPr>
              <a:t>始终为顾客提供满意的产品和优质的服务</a:t>
            </a:r>
            <a:endParaRPr lang="zh-CN" altLang="en-US" sz="2665" b="1" dirty="0">
              <a:solidFill>
                <a:schemeClr val="tx1"/>
              </a:solidFill>
            </a:endParaRPr>
          </a:p>
        </p:txBody>
      </p:sp>
      <p:sp>
        <p:nvSpPr>
          <p:cNvPr id="16" name="流程图: 可选过程 15"/>
          <p:cNvSpPr/>
          <p:nvPr/>
        </p:nvSpPr>
        <p:spPr>
          <a:xfrm>
            <a:off x="8761963" y="3179303"/>
            <a:ext cx="2784309" cy="1143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rgbClr val="FFC000"/>
                </a:solidFill>
              </a:rPr>
              <a:t>事中控制</a:t>
            </a:r>
            <a:endParaRPr lang="en-US" altLang="zh-CN" sz="2665" b="1" dirty="0">
              <a:solidFill>
                <a:srgbClr val="FFC000"/>
              </a:solidFill>
            </a:endParaRPr>
          </a:p>
          <a:p>
            <a:pPr algn="ctr"/>
            <a:r>
              <a:rPr lang="zh-CN" altLang="en-US" sz="1865" dirty="0"/>
              <a:t>生产过程中技术</a:t>
            </a:r>
            <a:r>
              <a:rPr lang="en-US" altLang="zh-CN" sz="1865" dirty="0"/>
              <a:t>/</a:t>
            </a:r>
            <a:r>
              <a:rPr lang="zh-CN" altLang="en-US" sz="1865" dirty="0"/>
              <a:t>质检</a:t>
            </a:r>
            <a:r>
              <a:rPr lang="en-US" altLang="zh-CN" sz="1865" dirty="0"/>
              <a:t>/</a:t>
            </a:r>
            <a:r>
              <a:rPr lang="zh-CN" altLang="en-US" sz="1865" dirty="0"/>
              <a:t>设备等部门协调配合</a:t>
            </a:r>
            <a:endParaRPr lang="zh-CN" altLang="en-US" sz="1865" dirty="0"/>
          </a:p>
        </p:txBody>
      </p:sp>
      <p:sp>
        <p:nvSpPr>
          <p:cNvPr id="17" name="流程图: 可选过程 16"/>
          <p:cNvSpPr/>
          <p:nvPr/>
        </p:nvSpPr>
        <p:spPr>
          <a:xfrm>
            <a:off x="4655840" y="5399085"/>
            <a:ext cx="3360373" cy="1143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rgbClr val="FFC000"/>
                </a:solidFill>
              </a:rPr>
              <a:t>事后检查</a:t>
            </a:r>
            <a:endParaRPr lang="en-US" altLang="zh-CN" sz="2665" b="1" dirty="0">
              <a:solidFill>
                <a:srgbClr val="FFC000"/>
              </a:solidFill>
            </a:endParaRPr>
          </a:p>
          <a:p>
            <a:pPr algn="ctr"/>
            <a:r>
              <a:rPr lang="zh-CN" altLang="en-US" sz="1865" dirty="0"/>
              <a:t>国家级化验检测机构对每一批产品每一个指标精准分析</a:t>
            </a:r>
            <a:endParaRPr lang="en-US" altLang="zh-CN" sz="1865" dirty="0"/>
          </a:p>
        </p:txBody>
      </p:sp>
      <p:sp>
        <p:nvSpPr>
          <p:cNvPr id="21" name="流程图: 可选过程 20"/>
          <p:cNvSpPr/>
          <p:nvPr/>
        </p:nvSpPr>
        <p:spPr>
          <a:xfrm>
            <a:off x="652609" y="3340633"/>
            <a:ext cx="2784309" cy="123901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5" b="1" dirty="0">
                <a:solidFill>
                  <a:srgbClr val="FFC000"/>
                </a:solidFill>
              </a:rPr>
              <a:t>持续改进</a:t>
            </a:r>
            <a:endParaRPr lang="en-US" altLang="zh-CN" sz="2665" b="1" dirty="0">
              <a:solidFill>
                <a:srgbClr val="FFC000"/>
              </a:solidFill>
            </a:endParaRPr>
          </a:p>
          <a:p>
            <a:pPr algn="ctr"/>
            <a:r>
              <a:rPr lang="zh-CN" altLang="en-US" sz="1865" dirty="0"/>
              <a:t>按照三标体系手册和程序文件</a:t>
            </a:r>
            <a:r>
              <a:rPr lang="zh-CN" altLang="en-US" sz="1865" dirty="0">
                <a:sym typeface="+mn-ea"/>
              </a:rPr>
              <a:t>的</a:t>
            </a:r>
            <a:r>
              <a:rPr lang="zh-CN" altLang="en-US" sz="1865" dirty="0"/>
              <a:t>相关要求纠正和</a:t>
            </a:r>
            <a:r>
              <a:rPr lang="zh-CN" altLang="en-US" sz="1865" dirty="0">
                <a:sym typeface="+mn-ea"/>
              </a:rPr>
              <a:t>改进</a:t>
            </a:r>
            <a:r>
              <a:rPr lang="zh-CN" altLang="en-US" sz="1865" dirty="0"/>
              <a:t>预防措施</a:t>
            </a:r>
            <a:endParaRPr lang="zh-CN" altLang="en-US" sz="1865" dirty="0"/>
          </a:p>
        </p:txBody>
      </p:sp>
      <p:sp>
        <p:nvSpPr>
          <p:cNvPr id="22" name="箭头: 右 21"/>
          <p:cNvSpPr/>
          <p:nvPr/>
        </p:nvSpPr>
        <p:spPr>
          <a:xfrm>
            <a:off x="3640108" y="3810759"/>
            <a:ext cx="672075" cy="105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箭头: 左 22"/>
          <p:cNvSpPr/>
          <p:nvPr/>
        </p:nvSpPr>
        <p:spPr>
          <a:xfrm>
            <a:off x="7824192" y="3750803"/>
            <a:ext cx="685867" cy="1244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箭头: 上 23"/>
          <p:cNvSpPr/>
          <p:nvPr/>
        </p:nvSpPr>
        <p:spPr>
          <a:xfrm>
            <a:off x="6064103" y="4722447"/>
            <a:ext cx="96077" cy="58519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箭头: 下 24"/>
          <p:cNvSpPr/>
          <p:nvPr/>
        </p:nvSpPr>
        <p:spPr>
          <a:xfrm flipH="1">
            <a:off x="6064103" y="2459764"/>
            <a:ext cx="96077" cy="5851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箭头: 圆角右 25"/>
          <p:cNvSpPr/>
          <p:nvPr/>
        </p:nvSpPr>
        <p:spPr>
          <a:xfrm>
            <a:off x="1971328" y="1633017"/>
            <a:ext cx="2300469" cy="1406265"/>
          </a:xfrm>
          <a:prstGeom prst="bentArrow">
            <a:avLst>
              <a:gd name="adj1" fmla="val 14072"/>
              <a:gd name="adj2" fmla="val 24256"/>
              <a:gd name="adj3" fmla="val 28720"/>
              <a:gd name="adj4" fmla="val 82780"/>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18" name="箭头: 圆角右 17"/>
          <p:cNvSpPr/>
          <p:nvPr/>
        </p:nvSpPr>
        <p:spPr>
          <a:xfrm rot="10800000">
            <a:off x="8274241" y="4740053"/>
            <a:ext cx="2300469" cy="1406265"/>
          </a:xfrm>
          <a:prstGeom prst="bentArrow">
            <a:avLst>
              <a:gd name="adj1" fmla="val 14072"/>
              <a:gd name="adj2" fmla="val 24256"/>
              <a:gd name="adj3" fmla="val 28720"/>
              <a:gd name="adj4" fmla="val 82780"/>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19" name="箭头: 圆角右 18"/>
          <p:cNvSpPr/>
          <p:nvPr/>
        </p:nvSpPr>
        <p:spPr>
          <a:xfrm rot="2660986">
            <a:off x="7880561" y="1623233"/>
            <a:ext cx="2300469" cy="1406265"/>
          </a:xfrm>
          <a:prstGeom prst="bentArrow">
            <a:avLst>
              <a:gd name="adj1" fmla="val 14880"/>
              <a:gd name="adj2" fmla="val 32469"/>
              <a:gd name="adj3" fmla="val 37777"/>
              <a:gd name="adj4" fmla="val 74971"/>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20" name="箭头: 圆角右 19"/>
          <p:cNvSpPr/>
          <p:nvPr/>
        </p:nvSpPr>
        <p:spPr>
          <a:xfrm rot="14402846">
            <a:off x="2019333" y="4740053"/>
            <a:ext cx="2300469" cy="1406265"/>
          </a:xfrm>
          <a:prstGeom prst="bentArrow">
            <a:avLst>
              <a:gd name="adj1" fmla="val 14072"/>
              <a:gd name="adj2" fmla="val 24256"/>
              <a:gd name="adj3" fmla="val 28720"/>
              <a:gd name="adj4" fmla="val 82780"/>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3" name="文本框 2"/>
          <p:cNvSpPr txBox="1"/>
          <p:nvPr/>
        </p:nvSpPr>
        <p:spPr>
          <a:xfrm>
            <a:off x="9634271" y="1384031"/>
            <a:ext cx="1575245" cy="583565"/>
          </a:xfrm>
          <a:prstGeom prst="rect">
            <a:avLst/>
          </a:prstGeom>
          <a:noFill/>
        </p:spPr>
        <p:txBody>
          <a:bodyPr wrap="square" rtlCol="0">
            <a:spAutoFit/>
          </a:bodyPr>
          <a:lstStyle/>
          <a:p>
            <a:r>
              <a:rPr lang="en-US" altLang="zh-CN" sz="3200" b="1" dirty="0">
                <a:solidFill>
                  <a:srgbClr val="FF0000"/>
                </a:solidFill>
              </a:rPr>
              <a:t>Plan</a:t>
            </a:r>
            <a:endParaRPr lang="zh-CN" altLang="en-US" sz="3200" b="1" dirty="0">
              <a:solidFill>
                <a:srgbClr val="FF0000"/>
              </a:solidFill>
            </a:endParaRPr>
          </a:p>
        </p:txBody>
      </p:sp>
      <p:sp>
        <p:nvSpPr>
          <p:cNvPr id="7" name="文本框 6"/>
          <p:cNvSpPr txBox="1"/>
          <p:nvPr/>
        </p:nvSpPr>
        <p:spPr>
          <a:xfrm>
            <a:off x="9906015" y="5724364"/>
            <a:ext cx="1031757" cy="501650"/>
          </a:xfrm>
          <a:prstGeom prst="rect">
            <a:avLst/>
          </a:prstGeom>
          <a:noFill/>
        </p:spPr>
        <p:txBody>
          <a:bodyPr wrap="square" rtlCol="0">
            <a:spAutoFit/>
          </a:bodyPr>
          <a:lstStyle/>
          <a:p>
            <a:r>
              <a:rPr lang="en-US" altLang="zh-CN" sz="2665" b="1" dirty="0">
                <a:solidFill>
                  <a:srgbClr val="FF0000"/>
                </a:solidFill>
              </a:rPr>
              <a:t>Do</a:t>
            </a:r>
            <a:endParaRPr lang="zh-CN" altLang="en-US" sz="2665" b="1" dirty="0">
              <a:solidFill>
                <a:srgbClr val="FF0000"/>
              </a:solidFill>
            </a:endParaRPr>
          </a:p>
        </p:txBody>
      </p:sp>
      <p:sp>
        <p:nvSpPr>
          <p:cNvPr id="8" name="文本框 7"/>
          <p:cNvSpPr txBox="1"/>
          <p:nvPr/>
        </p:nvSpPr>
        <p:spPr>
          <a:xfrm>
            <a:off x="1225709" y="5635876"/>
            <a:ext cx="1895853" cy="501650"/>
          </a:xfrm>
          <a:prstGeom prst="rect">
            <a:avLst/>
          </a:prstGeom>
          <a:noFill/>
        </p:spPr>
        <p:txBody>
          <a:bodyPr wrap="square" rtlCol="0">
            <a:spAutoFit/>
          </a:bodyPr>
          <a:lstStyle/>
          <a:p>
            <a:r>
              <a:rPr lang="en-US" altLang="zh-CN" sz="2665" b="1" dirty="0">
                <a:solidFill>
                  <a:srgbClr val="FF0000"/>
                </a:solidFill>
              </a:rPr>
              <a:t>Check</a:t>
            </a:r>
            <a:endParaRPr lang="zh-CN" altLang="en-US" sz="2665" b="1" dirty="0">
              <a:solidFill>
                <a:srgbClr val="FF0000"/>
              </a:solidFill>
            </a:endParaRPr>
          </a:p>
        </p:txBody>
      </p:sp>
      <p:sp>
        <p:nvSpPr>
          <p:cNvPr id="9" name="文本框 8"/>
          <p:cNvSpPr txBox="1"/>
          <p:nvPr/>
        </p:nvSpPr>
        <p:spPr>
          <a:xfrm>
            <a:off x="1153015" y="1604352"/>
            <a:ext cx="1536171" cy="501650"/>
          </a:xfrm>
          <a:prstGeom prst="rect">
            <a:avLst/>
          </a:prstGeom>
          <a:noFill/>
        </p:spPr>
        <p:txBody>
          <a:bodyPr wrap="square" rtlCol="0">
            <a:spAutoFit/>
          </a:bodyPr>
          <a:lstStyle/>
          <a:p>
            <a:r>
              <a:rPr lang="en-US" altLang="zh-CN" sz="2665" b="1" dirty="0">
                <a:solidFill>
                  <a:srgbClr val="FF0000"/>
                </a:solidFill>
              </a:rPr>
              <a:t>Action</a:t>
            </a:r>
            <a:endParaRPr lang="zh-CN" altLang="en-US" sz="2665" b="1" dirty="0">
              <a:solidFill>
                <a:srgbClr val="FF0000"/>
              </a:solidFill>
            </a:endParaRPr>
          </a:p>
        </p:txBody>
      </p:sp>
      <p:sp>
        <p:nvSpPr>
          <p:cNvPr id="2" name="文本框 1"/>
          <p:cNvSpPr txBox="1"/>
          <p:nvPr>
            <p:custDataLst>
              <p:tags r:id="rId3"/>
            </p:custDataLst>
          </p:nvPr>
        </p:nvSpPr>
        <p:spPr>
          <a:xfrm>
            <a:off x="679411" y="432762"/>
            <a:ext cx="7158303" cy="706755"/>
          </a:xfrm>
          <a:prstGeom prst="rect">
            <a:avLst/>
          </a:prstGeom>
          <a:noFill/>
        </p:spPr>
        <p:txBody>
          <a:bodyPr wrap="square" rtlCol="0">
            <a:spAutoFit/>
          </a:bodyPr>
          <a:p>
            <a:r>
              <a:rPr kumimoji="1" lang="zh-CN" altLang="en-US" sz="4000" b="1" dirty="0"/>
              <a:t>质量管理</a:t>
            </a:r>
            <a:r>
              <a:rPr kumimoji="1" lang="en-US" altLang="zh-CN" sz="4000" b="1" dirty="0"/>
              <a:t> </a:t>
            </a:r>
            <a:endParaRPr kumimoji="1" lang="en-US" altLang="zh-CN"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651238" y="2600438"/>
            <a:ext cx="1756410"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06</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645934" y="3115973"/>
            <a:ext cx="7086599" cy="830997"/>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公司愿景</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516565" y="2908436"/>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54056" y="772497"/>
            <a:ext cx="4584357" cy="707886"/>
          </a:xfrm>
          <a:prstGeom prst="rect">
            <a:avLst/>
          </a:prstGeom>
          <a:noFill/>
        </p:spPr>
        <p:txBody>
          <a:bodyPr wrap="square" rtlCol="0">
            <a:spAutoFit/>
          </a:bodyPr>
          <a:lstStyle/>
          <a:p>
            <a:r>
              <a:rPr kumimoji="1" lang="zh-CN" altLang="en-US" sz="4000" b="1" dirty="0"/>
              <a:t>发展愿景规划</a:t>
            </a:r>
            <a:endParaRPr kumimoji="1" lang="zh-CN" altLang="en-US" sz="4000" b="1" dirty="0"/>
          </a:p>
        </p:txBody>
      </p:sp>
      <p:sp>
        <p:nvSpPr>
          <p:cNvPr id="4" name="矩形 3"/>
          <p:cNvSpPr/>
          <p:nvPr/>
        </p:nvSpPr>
        <p:spPr>
          <a:xfrm>
            <a:off x="1478088" y="4966643"/>
            <a:ext cx="2629456" cy="334322"/>
          </a:xfrm>
          <a:prstGeom prst="rect">
            <a:avLst/>
          </a:prstGeom>
        </p:spPr>
        <p:txBody>
          <a:bodyPr wrap="square">
            <a:spAutoFit/>
          </a:bodyPr>
          <a:lstStyle/>
          <a:p>
            <a:pPr algn="ctr">
              <a:lnSpc>
                <a:spcPct val="120000"/>
              </a:lnSpc>
            </a:pPr>
            <a:endParaRPr lang="zh-CN" altLang="en-US" sz="1400" dirty="0">
              <a:solidFill>
                <a:schemeClr val="tx1">
                  <a:lumMod val="65000"/>
                  <a:lumOff val="35000"/>
                </a:schemeClr>
              </a:solidFill>
            </a:endParaRPr>
          </a:p>
        </p:txBody>
      </p:sp>
      <p:grpSp>
        <p:nvGrpSpPr>
          <p:cNvPr id="30" name="组合 29"/>
          <p:cNvGrpSpPr/>
          <p:nvPr/>
        </p:nvGrpSpPr>
        <p:grpSpPr>
          <a:xfrm>
            <a:off x="6277986" y="1442441"/>
            <a:ext cx="1516511" cy="1422914"/>
            <a:chOff x="8308243" y="2075544"/>
            <a:chExt cx="2235200" cy="2235200"/>
          </a:xfrm>
        </p:grpSpPr>
        <p:sp>
          <p:nvSpPr>
            <p:cNvPr id="31" name="椭圆 30"/>
            <p:cNvSpPr/>
            <p:nvPr/>
          </p:nvSpPr>
          <p:spPr>
            <a:xfrm>
              <a:off x="8308243" y="2075544"/>
              <a:ext cx="2235200" cy="2235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2" name="椭圆 31"/>
            <p:cNvSpPr/>
            <p:nvPr/>
          </p:nvSpPr>
          <p:spPr>
            <a:xfrm>
              <a:off x="9954429" y="3634645"/>
              <a:ext cx="589014" cy="589014"/>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3" name="文本框 32"/>
            <p:cNvSpPr txBox="1"/>
            <p:nvPr/>
          </p:nvSpPr>
          <p:spPr>
            <a:xfrm>
              <a:off x="10035232" y="3648786"/>
              <a:ext cx="451744" cy="580370"/>
            </a:xfrm>
            <a:prstGeom prst="rect">
              <a:avLst/>
            </a:prstGeom>
            <a:noFill/>
          </p:spPr>
          <p:txBody>
            <a:bodyPr wrap="none" rtlCol="0">
              <a:spAutoFit/>
            </a:bodyPr>
            <a:lstStyle/>
            <a:p>
              <a:pPr algn="ctr"/>
              <a:r>
                <a:rPr lang="en-US" altLang="zh-CN" sz="1800" dirty="0">
                  <a:solidFill>
                    <a:schemeClr val="bg2">
                      <a:lumMod val="90000"/>
                    </a:schemeClr>
                  </a:solidFill>
                </a:rPr>
                <a:t>1</a:t>
              </a:r>
              <a:endParaRPr lang="zh-CN" altLang="en-US" sz="1800" dirty="0">
                <a:solidFill>
                  <a:schemeClr val="bg2">
                    <a:lumMod val="90000"/>
                  </a:schemeClr>
                </a:solidFill>
              </a:endParaRPr>
            </a:p>
          </p:txBody>
        </p:sp>
        <p:sp>
          <p:nvSpPr>
            <p:cNvPr id="34" name="cup_159538"/>
            <p:cNvSpPr>
              <a:spLocks noChangeAspect="1"/>
            </p:cNvSpPr>
            <p:nvPr/>
          </p:nvSpPr>
          <p:spPr bwMode="auto">
            <a:xfrm>
              <a:off x="8984910" y="2723274"/>
              <a:ext cx="881866" cy="1010570"/>
            </a:xfrm>
            <a:custGeom>
              <a:avLst/>
              <a:gdLst>
                <a:gd name="connsiteX0" fmla="*/ 123825 w 293688"/>
                <a:gd name="connsiteY0" fmla="*/ 284163 h 336550"/>
                <a:gd name="connsiteX1" fmla="*/ 123825 w 293688"/>
                <a:gd name="connsiteY1" fmla="*/ 312738 h 336550"/>
                <a:gd name="connsiteX2" fmla="*/ 169863 w 293688"/>
                <a:gd name="connsiteY2" fmla="*/ 312738 h 336550"/>
                <a:gd name="connsiteX3" fmla="*/ 169863 w 293688"/>
                <a:gd name="connsiteY3" fmla="*/ 284163 h 336550"/>
                <a:gd name="connsiteX4" fmla="*/ 233363 w 293688"/>
                <a:gd name="connsiteY4" fmla="*/ 58738 h 336550"/>
                <a:gd name="connsiteX5" fmla="*/ 233363 w 293688"/>
                <a:gd name="connsiteY5" fmla="*/ 97959 h 336550"/>
                <a:gd name="connsiteX6" fmla="*/ 233363 w 293688"/>
                <a:gd name="connsiteY6" fmla="*/ 103188 h 336550"/>
                <a:gd name="connsiteX7" fmla="*/ 263526 w 293688"/>
                <a:gd name="connsiteY7" fmla="*/ 74426 h 336550"/>
                <a:gd name="connsiteX8" fmla="*/ 263526 w 293688"/>
                <a:gd name="connsiteY8" fmla="*/ 58738 h 336550"/>
                <a:gd name="connsiteX9" fmla="*/ 30163 w 293688"/>
                <a:gd name="connsiteY9" fmla="*/ 58738 h 336550"/>
                <a:gd name="connsiteX10" fmla="*/ 30163 w 293688"/>
                <a:gd name="connsiteY10" fmla="*/ 74426 h 336550"/>
                <a:gd name="connsiteX11" fmla="*/ 60326 w 293688"/>
                <a:gd name="connsiteY11" fmla="*/ 103188 h 336550"/>
                <a:gd name="connsiteX12" fmla="*/ 60326 w 293688"/>
                <a:gd name="connsiteY12" fmla="*/ 97959 h 336550"/>
                <a:gd name="connsiteX13" fmla="*/ 60326 w 293688"/>
                <a:gd name="connsiteY13" fmla="*/ 58738 h 336550"/>
                <a:gd name="connsiteX14" fmla="*/ 30163 w 293688"/>
                <a:gd name="connsiteY14" fmla="*/ 58738 h 336550"/>
                <a:gd name="connsiteX15" fmla="*/ 142753 w 293688"/>
                <a:gd name="connsiteY15" fmla="*/ 46781 h 336550"/>
                <a:gd name="connsiteX16" fmla="*/ 133521 w 293688"/>
                <a:gd name="connsiteY16" fmla="*/ 67674 h 336550"/>
                <a:gd name="connsiteX17" fmla="*/ 109782 w 293688"/>
                <a:gd name="connsiteY17" fmla="*/ 70286 h 336550"/>
                <a:gd name="connsiteX18" fmla="*/ 107144 w 293688"/>
                <a:gd name="connsiteY18" fmla="*/ 78121 h 336550"/>
                <a:gd name="connsiteX19" fmla="*/ 125608 w 293688"/>
                <a:gd name="connsiteY19" fmla="*/ 93791 h 336550"/>
                <a:gd name="connsiteX20" fmla="*/ 119014 w 293688"/>
                <a:gd name="connsiteY20" fmla="*/ 115991 h 336550"/>
                <a:gd name="connsiteX21" fmla="*/ 126927 w 293688"/>
                <a:gd name="connsiteY21" fmla="*/ 121214 h 336550"/>
                <a:gd name="connsiteX22" fmla="*/ 146710 w 293688"/>
                <a:gd name="connsiteY22" fmla="*/ 109462 h 336550"/>
                <a:gd name="connsiteX23" fmla="*/ 166493 w 293688"/>
                <a:gd name="connsiteY23" fmla="*/ 121214 h 336550"/>
                <a:gd name="connsiteX24" fmla="*/ 174406 w 293688"/>
                <a:gd name="connsiteY24" fmla="*/ 115991 h 336550"/>
                <a:gd name="connsiteX25" fmla="*/ 167811 w 293688"/>
                <a:gd name="connsiteY25" fmla="*/ 93791 h 336550"/>
                <a:gd name="connsiteX26" fmla="*/ 186275 w 293688"/>
                <a:gd name="connsiteY26" fmla="*/ 78121 h 336550"/>
                <a:gd name="connsiteX27" fmla="*/ 183638 w 293688"/>
                <a:gd name="connsiteY27" fmla="*/ 70286 h 336550"/>
                <a:gd name="connsiteX28" fmla="*/ 159898 w 293688"/>
                <a:gd name="connsiteY28" fmla="*/ 67674 h 336550"/>
                <a:gd name="connsiteX29" fmla="*/ 150666 w 293688"/>
                <a:gd name="connsiteY29" fmla="*/ 46781 h 336550"/>
                <a:gd name="connsiteX30" fmla="*/ 142753 w 293688"/>
                <a:gd name="connsiteY30" fmla="*/ 46781 h 336550"/>
                <a:gd name="connsiteX31" fmla="*/ 59531 w 293688"/>
                <a:gd name="connsiteY31" fmla="*/ 0 h 336550"/>
                <a:gd name="connsiteX32" fmla="*/ 234157 w 293688"/>
                <a:gd name="connsiteY32" fmla="*/ 0 h 336550"/>
                <a:gd name="connsiteX33" fmla="*/ 234157 w 293688"/>
                <a:gd name="connsiteY33" fmla="*/ 27608 h 336550"/>
                <a:gd name="connsiteX34" fmla="*/ 293688 w 293688"/>
                <a:gd name="connsiteY34" fmla="*/ 27608 h 336550"/>
                <a:gd name="connsiteX35" fmla="*/ 293688 w 293688"/>
                <a:gd name="connsiteY35" fmla="*/ 73620 h 336550"/>
                <a:gd name="connsiteX36" fmla="*/ 234157 w 293688"/>
                <a:gd name="connsiteY36" fmla="*/ 132780 h 336550"/>
                <a:gd name="connsiteX37" fmla="*/ 226219 w 293688"/>
                <a:gd name="connsiteY37" fmla="*/ 132780 h 336550"/>
                <a:gd name="connsiteX38" fmla="*/ 190500 w 293688"/>
                <a:gd name="connsiteY38" fmla="*/ 170904 h 336550"/>
                <a:gd name="connsiteX39" fmla="*/ 165365 w 293688"/>
                <a:gd name="connsiteY39" fmla="*/ 216917 h 336550"/>
                <a:gd name="connsiteX40" fmla="*/ 165365 w 293688"/>
                <a:gd name="connsiteY40" fmla="*/ 253727 h 336550"/>
                <a:gd name="connsiteX41" fmla="*/ 186531 w 293688"/>
                <a:gd name="connsiteY41" fmla="*/ 253727 h 336550"/>
                <a:gd name="connsiteX42" fmla="*/ 198438 w 293688"/>
                <a:gd name="connsiteY42" fmla="*/ 265559 h 336550"/>
                <a:gd name="connsiteX43" fmla="*/ 198438 w 293688"/>
                <a:gd name="connsiteY43" fmla="*/ 281335 h 336550"/>
                <a:gd name="connsiteX44" fmla="*/ 216959 w 293688"/>
                <a:gd name="connsiteY44" fmla="*/ 281335 h 336550"/>
                <a:gd name="connsiteX45" fmla="*/ 216959 w 293688"/>
                <a:gd name="connsiteY45" fmla="*/ 336550 h 336550"/>
                <a:gd name="connsiteX46" fmla="*/ 76729 w 293688"/>
                <a:gd name="connsiteY46" fmla="*/ 336550 h 336550"/>
                <a:gd name="connsiteX47" fmla="*/ 76729 w 293688"/>
                <a:gd name="connsiteY47" fmla="*/ 281335 h 336550"/>
                <a:gd name="connsiteX48" fmla="*/ 95250 w 293688"/>
                <a:gd name="connsiteY48" fmla="*/ 281335 h 336550"/>
                <a:gd name="connsiteX49" fmla="*/ 95250 w 293688"/>
                <a:gd name="connsiteY49" fmla="*/ 265559 h 336550"/>
                <a:gd name="connsiteX50" fmla="*/ 107156 w 293688"/>
                <a:gd name="connsiteY50" fmla="*/ 253727 h 336550"/>
                <a:gd name="connsiteX51" fmla="*/ 128323 w 293688"/>
                <a:gd name="connsiteY51" fmla="*/ 253727 h 336550"/>
                <a:gd name="connsiteX52" fmla="*/ 128323 w 293688"/>
                <a:gd name="connsiteY52" fmla="*/ 216917 h 336550"/>
                <a:gd name="connsiteX53" fmla="*/ 103188 w 293688"/>
                <a:gd name="connsiteY53" fmla="*/ 170904 h 336550"/>
                <a:gd name="connsiteX54" fmla="*/ 67469 w 293688"/>
                <a:gd name="connsiteY54" fmla="*/ 132780 h 336550"/>
                <a:gd name="connsiteX55" fmla="*/ 59531 w 293688"/>
                <a:gd name="connsiteY55" fmla="*/ 132780 h 336550"/>
                <a:gd name="connsiteX56" fmla="*/ 0 w 293688"/>
                <a:gd name="connsiteY56" fmla="*/ 73620 h 336550"/>
                <a:gd name="connsiteX57" fmla="*/ 0 w 293688"/>
                <a:gd name="connsiteY57" fmla="*/ 27608 h 336550"/>
                <a:gd name="connsiteX58" fmla="*/ 59531 w 293688"/>
                <a:gd name="connsiteY58" fmla="*/ 27608 h 336550"/>
                <a:gd name="connsiteX59" fmla="*/ 59531 w 293688"/>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688" h="336550">
                  <a:moveTo>
                    <a:pt x="123825" y="284163"/>
                  </a:moveTo>
                  <a:lnTo>
                    <a:pt x="123825" y="312738"/>
                  </a:lnTo>
                  <a:lnTo>
                    <a:pt x="169863" y="312738"/>
                  </a:lnTo>
                  <a:lnTo>
                    <a:pt x="169863" y="284163"/>
                  </a:lnTo>
                  <a:close/>
                  <a:moveTo>
                    <a:pt x="233363" y="58738"/>
                  </a:moveTo>
                  <a:cubicBezTo>
                    <a:pt x="233363" y="58738"/>
                    <a:pt x="233363" y="58738"/>
                    <a:pt x="233363" y="97959"/>
                  </a:cubicBezTo>
                  <a:cubicBezTo>
                    <a:pt x="233363" y="99266"/>
                    <a:pt x="233363" y="101881"/>
                    <a:pt x="233363" y="103188"/>
                  </a:cubicBezTo>
                  <a:cubicBezTo>
                    <a:pt x="249816" y="103188"/>
                    <a:pt x="263526" y="90114"/>
                    <a:pt x="263526" y="74426"/>
                  </a:cubicBezTo>
                  <a:cubicBezTo>
                    <a:pt x="263526" y="74426"/>
                    <a:pt x="263526" y="74426"/>
                    <a:pt x="263526" y="58738"/>
                  </a:cubicBezTo>
                  <a:close/>
                  <a:moveTo>
                    <a:pt x="30163" y="58738"/>
                  </a:moveTo>
                  <a:cubicBezTo>
                    <a:pt x="30163" y="58738"/>
                    <a:pt x="30163" y="58738"/>
                    <a:pt x="30163" y="74426"/>
                  </a:cubicBezTo>
                  <a:cubicBezTo>
                    <a:pt x="30163" y="90114"/>
                    <a:pt x="43873" y="103188"/>
                    <a:pt x="60326" y="103188"/>
                  </a:cubicBezTo>
                  <a:cubicBezTo>
                    <a:pt x="60326" y="101881"/>
                    <a:pt x="60326" y="99266"/>
                    <a:pt x="60326" y="97959"/>
                  </a:cubicBezTo>
                  <a:cubicBezTo>
                    <a:pt x="60326" y="97959"/>
                    <a:pt x="60326" y="97959"/>
                    <a:pt x="60326" y="58738"/>
                  </a:cubicBezTo>
                  <a:cubicBezTo>
                    <a:pt x="60326" y="58738"/>
                    <a:pt x="60326" y="58738"/>
                    <a:pt x="30163" y="58738"/>
                  </a:cubicBezTo>
                  <a:close/>
                  <a:moveTo>
                    <a:pt x="142753" y="46781"/>
                  </a:moveTo>
                  <a:cubicBezTo>
                    <a:pt x="142753" y="46781"/>
                    <a:pt x="142753" y="46781"/>
                    <a:pt x="133521" y="67674"/>
                  </a:cubicBezTo>
                  <a:cubicBezTo>
                    <a:pt x="133521" y="67674"/>
                    <a:pt x="133521" y="67674"/>
                    <a:pt x="109782" y="70286"/>
                  </a:cubicBezTo>
                  <a:cubicBezTo>
                    <a:pt x="105826" y="70286"/>
                    <a:pt x="103188" y="75509"/>
                    <a:pt x="107144" y="78121"/>
                  </a:cubicBezTo>
                  <a:cubicBezTo>
                    <a:pt x="107144" y="78121"/>
                    <a:pt x="107144" y="78121"/>
                    <a:pt x="125608" y="93791"/>
                  </a:cubicBezTo>
                  <a:cubicBezTo>
                    <a:pt x="125608" y="93791"/>
                    <a:pt x="125608" y="93791"/>
                    <a:pt x="119014" y="115991"/>
                  </a:cubicBezTo>
                  <a:cubicBezTo>
                    <a:pt x="119014" y="119908"/>
                    <a:pt x="122971" y="123826"/>
                    <a:pt x="126927" y="121214"/>
                  </a:cubicBezTo>
                  <a:cubicBezTo>
                    <a:pt x="126927" y="121214"/>
                    <a:pt x="126927" y="121214"/>
                    <a:pt x="146710" y="109462"/>
                  </a:cubicBezTo>
                  <a:cubicBezTo>
                    <a:pt x="146710" y="109462"/>
                    <a:pt x="146710" y="109462"/>
                    <a:pt x="166493" y="121214"/>
                  </a:cubicBezTo>
                  <a:cubicBezTo>
                    <a:pt x="170449" y="123826"/>
                    <a:pt x="174406" y="119908"/>
                    <a:pt x="174406" y="115991"/>
                  </a:cubicBezTo>
                  <a:cubicBezTo>
                    <a:pt x="174406" y="115991"/>
                    <a:pt x="174406" y="115991"/>
                    <a:pt x="167811" y="93791"/>
                  </a:cubicBezTo>
                  <a:cubicBezTo>
                    <a:pt x="167811" y="93791"/>
                    <a:pt x="167811" y="93791"/>
                    <a:pt x="186275" y="78121"/>
                  </a:cubicBezTo>
                  <a:cubicBezTo>
                    <a:pt x="188913" y="75509"/>
                    <a:pt x="187594" y="70286"/>
                    <a:pt x="183638" y="70286"/>
                  </a:cubicBezTo>
                  <a:cubicBezTo>
                    <a:pt x="183638" y="70286"/>
                    <a:pt x="183638" y="70286"/>
                    <a:pt x="159898" y="67674"/>
                  </a:cubicBezTo>
                  <a:cubicBezTo>
                    <a:pt x="159898" y="67674"/>
                    <a:pt x="159898" y="67674"/>
                    <a:pt x="150666" y="46781"/>
                  </a:cubicBezTo>
                  <a:cubicBezTo>
                    <a:pt x="149348" y="42863"/>
                    <a:pt x="144072" y="42863"/>
                    <a:pt x="142753" y="46781"/>
                  </a:cubicBezTo>
                  <a:close/>
                  <a:moveTo>
                    <a:pt x="59531" y="0"/>
                  </a:moveTo>
                  <a:cubicBezTo>
                    <a:pt x="59531" y="0"/>
                    <a:pt x="59531" y="0"/>
                    <a:pt x="234157" y="0"/>
                  </a:cubicBezTo>
                  <a:lnTo>
                    <a:pt x="234157" y="27608"/>
                  </a:lnTo>
                  <a:cubicBezTo>
                    <a:pt x="234157" y="27608"/>
                    <a:pt x="234157" y="27608"/>
                    <a:pt x="293688" y="27608"/>
                  </a:cubicBezTo>
                  <a:cubicBezTo>
                    <a:pt x="293688" y="27608"/>
                    <a:pt x="293688" y="27608"/>
                    <a:pt x="293688" y="73620"/>
                  </a:cubicBezTo>
                  <a:cubicBezTo>
                    <a:pt x="293688" y="106487"/>
                    <a:pt x="267230" y="132780"/>
                    <a:pt x="234157" y="132780"/>
                  </a:cubicBezTo>
                  <a:cubicBezTo>
                    <a:pt x="234157" y="132780"/>
                    <a:pt x="234157" y="132780"/>
                    <a:pt x="226219" y="132780"/>
                  </a:cubicBezTo>
                  <a:cubicBezTo>
                    <a:pt x="218282" y="148555"/>
                    <a:pt x="206375" y="163016"/>
                    <a:pt x="190500" y="170904"/>
                  </a:cubicBezTo>
                  <a:cubicBezTo>
                    <a:pt x="174625" y="181421"/>
                    <a:pt x="165365" y="198512"/>
                    <a:pt x="165365" y="216917"/>
                  </a:cubicBezTo>
                  <a:cubicBezTo>
                    <a:pt x="165365" y="216917"/>
                    <a:pt x="165365" y="216917"/>
                    <a:pt x="165365" y="253727"/>
                  </a:cubicBezTo>
                  <a:cubicBezTo>
                    <a:pt x="165365" y="253727"/>
                    <a:pt x="165365" y="253727"/>
                    <a:pt x="186531" y="253727"/>
                  </a:cubicBezTo>
                  <a:cubicBezTo>
                    <a:pt x="193146" y="253727"/>
                    <a:pt x="198438" y="258986"/>
                    <a:pt x="198438" y="265559"/>
                  </a:cubicBezTo>
                  <a:cubicBezTo>
                    <a:pt x="198438" y="265559"/>
                    <a:pt x="198438" y="265559"/>
                    <a:pt x="198438" y="281335"/>
                  </a:cubicBezTo>
                  <a:cubicBezTo>
                    <a:pt x="198438" y="281335"/>
                    <a:pt x="198438" y="281335"/>
                    <a:pt x="216959" y="281335"/>
                  </a:cubicBezTo>
                  <a:cubicBezTo>
                    <a:pt x="216959" y="281335"/>
                    <a:pt x="216959" y="281335"/>
                    <a:pt x="216959" y="336550"/>
                  </a:cubicBezTo>
                  <a:cubicBezTo>
                    <a:pt x="216959" y="336550"/>
                    <a:pt x="216959" y="336550"/>
                    <a:pt x="76729" y="336550"/>
                  </a:cubicBezTo>
                  <a:cubicBezTo>
                    <a:pt x="76729" y="336550"/>
                    <a:pt x="76729" y="336550"/>
                    <a:pt x="76729" y="281335"/>
                  </a:cubicBezTo>
                  <a:cubicBezTo>
                    <a:pt x="76729" y="281335"/>
                    <a:pt x="76729" y="281335"/>
                    <a:pt x="95250" y="281335"/>
                  </a:cubicBezTo>
                  <a:cubicBezTo>
                    <a:pt x="95250" y="281335"/>
                    <a:pt x="95250" y="281335"/>
                    <a:pt x="95250" y="265559"/>
                  </a:cubicBezTo>
                  <a:cubicBezTo>
                    <a:pt x="95250" y="258986"/>
                    <a:pt x="100542" y="253727"/>
                    <a:pt x="107156" y="253727"/>
                  </a:cubicBezTo>
                  <a:cubicBezTo>
                    <a:pt x="107156" y="253727"/>
                    <a:pt x="107156" y="253727"/>
                    <a:pt x="128323" y="253727"/>
                  </a:cubicBezTo>
                  <a:cubicBezTo>
                    <a:pt x="128323" y="253727"/>
                    <a:pt x="128323" y="253727"/>
                    <a:pt x="128323" y="216917"/>
                  </a:cubicBezTo>
                  <a:cubicBezTo>
                    <a:pt x="128323" y="198512"/>
                    <a:pt x="119063" y="181421"/>
                    <a:pt x="103188" y="170904"/>
                  </a:cubicBezTo>
                  <a:cubicBezTo>
                    <a:pt x="87313" y="163016"/>
                    <a:pt x="75406" y="148555"/>
                    <a:pt x="67469" y="132780"/>
                  </a:cubicBezTo>
                  <a:cubicBezTo>
                    <a:pt x="67469" y="132780"/>
                    <a:pt x="67469" y="132780"/>
                    <a:pt x="59531" y="132780"/>
                  </a:cubicBezTo>
                  <a:cubicBezTo>
                    <a:pt x="26458" y="132780"/>
                    <a:pt x="0" y="106487"/>
                    <a:pt x="0" y="73620"/>
                  </a:cubicBezTo>
                  <a:cubicBezTo>
                    <a:pt x="0" y="73620"/>
                    <a:pt x="0" y="73620"/>
                    <a:pt x="0" y="27608"/>
                  </a:cubicBezTo>
                  <a:cubicBezTo>
                    <a:pt x="0" y="27608"/>
                    <a:pt x="0" y="27608"/>
                    <a:pt x="59531" y="27608"/>
                  </a:cubicBezTo>
                  <a:cubicBezTo>
                    <a:pt x="59531" y="27608"/>
                    <a:pt x="59531" y="27608"/>
                    <a:pt x="59531" y="0"/>
                  </a:cubicBezTo>
                  <a:close/>
                </a:path>
              </a:pathLst>
            </a:custGeom>
            <a:solidFill>
              <a:schemeClr val="bg1"/>
            </a:solidFill>
            <a:ln>
              <a:noFill/>
            </a:ln>
          </p:spPr>
          <p:txBody>
            <a:bodyPr/>
            <a:lstStyle/>
            <a:p>
              <a:endParaRPr lang="zh-CN" altLang="en-US"/>
            </a:p>
          </p:txBody>
        </p:sp>
      </p:grpSp>
      <p:sp>
        <p:nvSpPr>
          <p:cNvPr id="39" name="矩形 38"/>
          <p:cNvSpPr/>
          <p:nvPr/>
        </p:nvSpPr>
        <p:spPr>
          <a:xfrm>
            <a:off x="7999955" y="1126446"/>
            <a:ext cx="36000" cy="2151605"/>
          </a:xfrm>
          <a:prstGeom prst="rect">
            <a:avLst/>
          </a:prstGeom>
          <a:solidFill>
            <a:schemeClr val="bg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40" name="文本框 39"/>
          <p:cNvSpPr txBox="1"/>
          <p:nvPr/>
        </p:nvSpPr>
        <p:spPr>
          <a:xfrm>
            <a:off x="8085455" y="1311910"/>
            <a:ext cx="3947795" cy="1797050"/>
          </a:xfrm>
          <a:prstGeom prst="rect">
            <a:avLst/>
          </a:prstGeom>
          <a:noFill/>
        </p:spPr>
        <p:txBody>
          <a:bodyPr wrap="square" rtlCol="0">
            <a:noAutofit/>
          </a:bodyPr>
          <a:lstStyle/>
          <a:p>
            <a:pPr lvl="0" algn="ctr">
              <a:lnSpc>
                <a:spcPct val="150000"/>
              </a:lnSpc>
            </a:pPr>
            <a:r>
              <a:rPr kumimoji="1" lang="zh-CN" altLang="en-US"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rPr>
              <a:t>秉持科技推动变革！</a:t>
            </a:r>
            <a:endParaRPr kumimoji="1" lang="en-US" altLang="zh-CN"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endParaRPr>
          </a:p>
          <a:p>
            <a:pPr lvl="0" algn="ctr">
              <a:lnSpc>
                <a:spcPct val="150000"/>
              </a:lnSpc>
            </a:pPr>
            <a:r>
              <a:rPr kumimoji="1" lang="zh-CN" altLang="en-US"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rPr>
              <a:t>成为盐湖提锂行业最优解决方案供应商！</a:t>
            </a:r>
            <a:endParaRPr kumimoji="1" lang="zh-CN" altLang="en-US"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endParaRPr>
          </a:p>
          <a:p>
            <a:pPr lvl="0" algn="ctr">
              <a:lnSpc>
                <a:spcPct val="150000"/>
              </a:lnSpc>
            </a:pPr>
            <a:r>
              <a:rPr lang="zh-CN" altLang="en-US"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rPr>
              <a:t>打造成格尔木市昆仑经济开发区标杆企业！</a:t>
            </a:r>
            <a:endParaRPr lang="zh-CN" altLang="en-US" b="1" dirty="0">
              <a:ln w="0"/>
              <a:gradFill>
                <a:gsLst>
                  <a:gs pos="21000">
                    <a:srgbClr val="53575C"/>
                  </a:gs>
                  <a:gs pos="88000">
                    <a:srgbClr val="C5C7CA"/>
                  </a:gs>
                </a:gsLst>
                <a:lin ang="5400000"/>
              </a:gradFill>
              <a:latin typeface="等线" panose="02010600030101010101" pitchFamily="2" charset="-122"/>
              <a:ea typeface="等线" panose="02010600030101010101" pitchFamily="2" charset="-122"/>
            </a:endParaRPr>
          </a:p>
        </p:txBody>
      </p:sp>
      <p:graphicFrame>
        <p:nvGraphicFramePr>
          <p:cNvPr id="7" name="图示 6"/>
          <p:cNvGraphicFramePr/>
          <p:nvPr/>
        </p:nvGraphicFramePr>
        <p:xfrm>
          <a:off x="203903" y="1312084"/>
          <a:ext cx="5782719" cy="2049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图示 7"/>
          <p:cNvGraphicFramePr/>
          <p:nvPr/>
        </p:nvGraphicFramePr>
        <p:xfrm>
          <a:off x="345996" y="3370232"/>
          <a:ext cx="11810011" cy="28948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组合 9"/>
          <p:cNvGrpSpPr/>
          <p:nvPr/>
        </p:nvGrpSpPr>
        <p:grpSpPr>
          <a:xfrm>
            <a:off x="10485040" y="110560"/>
            <a:ext cx="1494503" cy="1155696"/>
            <a:chOff x="8421462" y="173101"/>
            <a:chExt cx="1494503" cy="1155696"/>
          </a:xfrm>
        </p:grpSpPr>
        <p:sp>
          <p:nvSpPr>
            <p:cNvPr id="12" name="文本框 11"/>
            <p:cNvSpPr txBox="1"/>
            <p:nvPr/>
          </p:nvSpPr>
          <p:spPr>
            <a:xfrm>
              <a:off x="8711515" y="173101"/>
              <a:ext cx="914399" cy="951470"/>
            </a:xfrm>
            <a:prstGeom prst="rect">
              <a:avLst/>
            </a:prstGeom>
            <a:blipFill>
              <a:blip r:embed="rId12"/>
              <a:stretch>
                <a:fillRect/>
              </a:stretch>
            </a:blipFill>
          </p:spPr>
          <p:txBody>
            <a:bodyPr wrap="square" rtlCol="0">
              <a:spAutoFit/>
            </a:bodyPr>
            <a:lstStyle/>
            <a:p>
              <a:endParaRPr kumimoji="1" lang="zh-CN" altLang="en-US" dirty="0"/>
            </a:p>
          </p:txBody>
        </p:sp>
        <p:sp>
          <p:nvSpPr>
            <p:cNvPr id="13" name="文本框 12"/>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4058" y="778085"/>
            <a:ext cx="4176292" cy="707886"/>
          </a:xfrm>
          <a:prstGeom prst="rect">
            <a:avLst/>
          </a:prstGeom>
          <a:noFill/>
        </p:spPr>
        <p:txBody>
          <a:bodyPr wrap="square" rtlCol="0">
            <a:spAutoFit/>
          </a:bodyPr>
          <a:lstStyle/>
          <a:p>
            <a:r>
              <a:rPr kumimoji="1" lang="zh-CN" altLang="en-US" sz="4000" b="1" dirty="0"/>
              <a:t>公司产能规划</a:t>
            </a:r>
            <a:endParaRPr kumimoji="1" lang="zh-CN" altLang="en-US" sz="4000" b="1" dirty="0"/>
          </a:p>
        </p:txBody>
      </p:sp>
      <p:sp>
        <p:nvSpPr>
          <p:cNvPr id="17" name="文本框 16"/>
          <p:cNvSpPr txBox="1"/>
          <p:nvPr/>
        </p:nvSpPr>
        <p:spPr>
          <a:xfrm>
            <a:off x="7121406" y="1660799"/>
            <a:ext cx="4304857" cy="523220"/>
          </a:xfrm>
          <a:prstGeom prst="rect">
            <a:avLst/>
          </a:prstGeom>
          <a:solidFill>
            <a:schemeClr val="accent2"/>
          </a:solidFill>
          <a:effectLst>
            <a:outerShdw blurRad="50800" dist="38100" dir="5400000" algn="t" rotWithShape="0">
              <a:prstClr val="black">
                <a:alpha val="40000"/>
              </a:prstClr>
            </a:outerShdw>
            <a:softEdge rad="25400"/>
          </a:effectLst>
        </p:spPr>
        <p:txBody>
          <a:bodyPr wrap="square" rtlCol="0">
            <a:spAutoFit/>
          </a:bodyPr>
          <a:lstStyle/>
          <a:p>
            <a:pPr algn="ctr"/>
            <a:r>
              <a:rPr kumimoji="1" lang="zh-CN" altLang="en-US" sz="2800" b="1" dirty="0">
                <a:solidFill>
                  <a:schemeClr val="bg1"/>
                </a:solidFill>
                <a:latin typeface="等线" panose="02010600030101010101" pitchFamily="2" charset="-122"/>
                <a:ea typeface="等线" panose="02010600030101010101" pitchFamily="2" charset="-122"/>
              </a:rPr>
              <a:t>产能规划</a:t>
            </a:r>
            <a:endParaRPr kumimoji="1" lang="zh-CN" altLang="en-US" sz="2800" b="1" dirty="0">
              <a:solidFill>
                <a:schemeClr val="bg1"/>
              </a:solidFill>
              <a:latin typeface="等线" panose="02010600030101010101" pitchFamily="2" charset="-122"/>
              <a:ea typeface="等线" panose="02010600030101010101" pitchFamily="2" charset="-122"/>
            </a:endParaRPr>
          </a:p>
        </p:txBody>
      </p:sp>
      <p:grpSp>
        <p:nvGrpSpPr>
          <p:cNvPr id="13" name="组合 12"/>
          <p:cNvGrpSpPr/>
          <p:nvPr/>
        </p:nvGrpSpPr>
        <p:grpSpPr>
          <a:xfrm>
            <a:off x="10485040" y="198825"/>
            <a:ext cx="1494503" cy="1155696"/>
            <a:chOff x="8421462" y="173101"/>
            <a:chExt cx="1494503" cy="1155696"/>
          </a:xfrm>
        </p:grpSpPr>
        <p:sp>
          <p:nvSpPr>
            <p:cNvPr id="18" name="文本框 17"/>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19" name="文本框 18"/>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
        <p:nvSpPr>
          <p:cNvPr id="20" name="矩形 19"/>
          <p:cNvSpPr/>
          <p:nvPr/>
        </p:nvSpPr>
        <p:spPr>
          <a:xfrm>
            <a:off x="6710974" y="2490297"/>
            <a:ext cx="5125720" cy="3046095"/>
          </a:xfrm>
          <a:prstGeom prst="rect">
            <a:avLst/>
          </a:prstGeom>
          <a:noFill/>
        </p:spPr>
        <p:txBody>
          <a:bodyPr wrap="none" lIns="91440" tIns="45720" rIns="91440" bIns="45720">
            <a:spAutoFit/>
          </a:bodyPr>
          <a:lstStyle/>
          <a:p>
            <a:pPr algn="ctr">
              <a:lnSpc>
                <a:spcPct val="200000"/>
              </a:lnSpc>
              <a:buClr>
                <a:schemeClr val="accent2">
                  <a:lumMod val="75000"/>
                </a:schemeClr>
              </a:buClr>
            </a:pPr>
            <a:r>
              <a:rPr lang="zh-CN" altLang="en-US"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铝系吸附剂</a:t>
            </a:r>
            <a:r>
              <a:rPr lang="en-US" altLang="zh-CN"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8000</a:t>
            </a:r>
            <a:r>
              <a:rPr lang="zh-CN" altLang="en-US"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吨</a:t>
            </a:r>
            <a:endParaRPr lang="en-US" altLang="zh-CN"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endParaRPr>
          </a:p>
          <a:p>
            <a:pPr algn="ctr">
              <a:lnSpc>
                <a:spcPct val="200000"/>
              </a:lnSpc>
              <a:buClr>
                <a:schemeClr val="accent2">
                  <a:lumMod val="75000"/>
                </a:schemeClr>
              </a:buClr>
            </a:pPr>
            <a:r>
              <a:rPr lang="zh-CN" altLang="en-US"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锰系吸附剂</a:t>
            </a:r>
            <a:r>
              <a:rPr lang="en-US" altLang="zh-CN"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6000</a:t>
            </a:r>
            <a:r>
              <a:rPr lang="zh-CN" altLang="en-US" sz="4800" cap="none" spc="0" dirty="0">
                <a:ln w="12700">
                  <a:solidFill>
                    <a:schemeClr val="accent5"/>
                  </a:solidFill>
                  <a:prstDash val="solid"/>
                </a:ln>
                <a:pattFill prst="ltDnDiag">
                  <a:fgClr>
                    <a:schemeClr val="accent5">
                      <a:lumMod val="60000"/>
                      <a:lumOff val="40000"/>
                    </a:schemeClr>
                  </a:fgClr>
                  <a:bgClr>
                    <a:schemeClr val="bg1"/>
                  </a:bgClr>
                </a:pattFill>
                <a:effectLst/>
                <a:latin typeface="等线" panose="02010600030101010101" pitchFamily="2" charset="-122"/>
                <a:ea typeface="等线" panose="02010600030101010101" pitchFamily="2" charset="-122"/>
              </a:rPr>
              <a:t>吨</a:t>
            </a:r>
            <a:endParaRPr lang="zh-CN" altLang="en-US" sz="4800"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graphicFrame>
        <p:nvGraphicFramePr>
          <p:cNvPr id="3" name="图表 2"/>
          <p:cNvGraphicFramePr/>
          <p:nvPr>
            <p:custDataLst>
              <p:tags r:id="rId3"/>
            </p:custDataLst>
          </p:nvPr>
        </p:nvGraphicFramePr>
        <p:xfrm>
          <a:off x="457200" y="2071370"/>
          <a:ext cx="5855335" cy="3799205"/>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框 1"/>
          <p:cNvSpPr txBox="1"/>
          <p:nvPr/>
        </p:nvSpPr>
        <p:spPr>
          <a:xfrm>
            <a:off x="96520" y="1703705"/>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485040" y="198825"/>
            <a:ext cx="1494503" cy="1155696"/>
            <a:chOff x="8421462" y="173101"/>
            <a:chExt cx="1494503" cy="1155696"/>
          </a:xfrm>
        </p:grpSpPr>
        <p:sp>
          <p:nvSpPr>
            <p:cNvPr id="3" name="文本框 2"/>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4" name="文本框 3"/>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
        <p:nvSpPr>
          <p:cNvPr id="6" name="文本框 5"/>
          <p:cNvSpPr txBox="1"/>
          <p:nvPr/>
        </p:nvSpPr>
        <p:spPr>
          <a:xfrm>
            <a:off x="754058" y="778085"/>
            <a:ext cx="4176292" cy="707886"/>
          </a:xfrm>
          <a:prstGeom prst="rect">
            <a:avLst/>
          </a:prstGeom>
          <a:noFill/>
        </p:spPr>
        <p:txBody>
          <a:bodyPr wrap="square" rtlCol="0">
            <a:spAutoFit/>
          </a:bodyPr>
          <a:lstStyle/>
          <a:p>
            <a:r>
              <a:rPr kumimoji="1" lang="zh-CN" altLang="en-US" sz="4000" b="1" dirty="0"/>
              <a:t>未来战略目标</a:t>
            </a:r>
            <a:endParaRPr kumimoji="1" lang="zh-CN" altLang="en-US" sz="4000" b="1" dirty="0"/>
          </a:p>
        </p:txBody>
      </p:sp>
      <p:sp>
        <p:nvSpPr>
          <p:cNvPr id="7" name="文本框 6"/>
          <p:cNvSpPr txBox="1"/>
          <p:nvPr/>
        </p:nvSpPr>
        <p:spPr>
          <a:xfrm>
            <a:off x="958268" y="1701210"/>
            <a:ext cx="9526772" cy="461665"/>
          </a:xfrm>
          <a:prstGeom prst="rect">
            <a:avLst/>
          </a:prstGeom>
          <a:noFill/>
        </p:spPr>
        <p:txBody>
          <a:bodyPr wrap="square" rtlCol="0">
            <a:spAutoFit/>
          </a:bodyPr>
          <a:lstStyle/>
          <a:p>
            <a:r>
              <a:rPr lang="en-US" altLang="zh-CN" sz="2400" dirty="0"/>
              <a:t>1</a:t>
            </a:r>
            <a:r>
              <a:rPr lang="zh-CN" altLang="en-US" sz="2400" dirty="0"/>
              <a:t>、海外市场的开拓</a:t>
            </a:r>
            <a:endParaRPr lang="zh-CN" altLang="en-US" sz="2400" dirty="0"/>
          </a:p>
        </p:txBody>
      </p:sp>
      <p:sp>
        <p:nvSpPr>
          <p:cNvPr id="8" name="文本框 7"/>
          <p:cNvSpPr txBox="1"/>
          <p:nvPr/>
        </p:nvSpPr>
        <p:spPr>
          <a:xfrm>
            <a:off x="753745" y="2258060"/>
            <a:ext cx="6771005" cy="3562350"/>
          </a:xfrm>
          <a:prstGeom prst="rect">
            <a:avLst/>
          </a:prstGeom>
          <a:noFill/>
        </p:spPr>
        <p:txBody>
          <a:bodyPr wrap="square" rtlCol="0">
            <a:noAutofit/>
          </a:bodyPr>
          <a:lstStyle/>
          <a:p>
            <a:pPr indent="457200">
              <a:lnSpc>
                <a:spcPct val="150000"/>
              </a:lnSpc>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根据美国地质局（</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USGS</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2023</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年公布的数据显示，全球已探明的锂资源储量（按金属锂计）为</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9800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万吨，其中</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70%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以上为盐湖卤水锂矿，位于南美洲锂三角区域的阿根廷（</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万吨）、玻利维亚（</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2100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万吨）、智利（</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1100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万吨）占据锂资源储量的</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1/2</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以上。中国锂资源储量为</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680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万吨，且大部分为开发难度较高的高镁锂比盐湖卤水。从资源储量和资源禀赋角度考虑，未来对海外盐湖卤水提锂的战略布局十分必要。</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custDataLst>
              <p:tags r:id="rId3"/>
            </p:custDataLst>
          </p:nvPr>
        </p:nvPicPr>
        <p:blipFill>
          <a:blip r:embed="rId4"/>
          <a:stretch>
            <a:fillRect/>
          </a:stretch>
        </p:blipFill>
        <p:spPr>
          <a:xfrm>
            <a:off x="7524750" y="2258060"/>
            <a:ext cx="4342130" cy="31629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891969" y="2497912"/>
            <a:ext cx="1522095" cy="1861185"/>
          </a:xfrm>
          <a:prstGeom prst="rect">
            <a:avLst/>
          </a:prstGeom>
          <a:noFill/>
        </p:spPr>
        <p:txBody>
          <a:bodyPr wrap="none" rtlCol="0">
            <a:spAutoFit/>
          </a:bodyPr>
          <a:lstStyle/>
          <a:p>
            <a:pPr algn="ctr"/>
            <a:r>
              <a:rPr lang="en-US" altLang="zh-CN" sz="11500" dirty="0">
                <a:solidFill>
                  <a:schemeClr val="accent2"/>
                </a:solidFill>
                <a:latin typeface="Impact" panose="020B0806030902050204" pitchFamily="34" charset="0"/>
              </a:rPr>
              <a:t>01</a:t>
            </a:r>
            <a:endParaRPr lang="zh-CN" altLang="en-US" sz="11500" dirty="0">
              <a:solidFill>
                <a:schemeClr val="accent2"/>
              </a:solidFill>
              <a:latin typeface="Impact" panose="020B0806030902050204" pitchFamily="34" charset="0"/>
            </a:endParaRPr>
          </a:p>
        </p:txBody>
      </p:sp>
      <p:sp>
        <p:nvSpPr>
          <p:cNvPr id="4" name="文本框 3"/>
          <p:cNvSpPr txBox="1"/>
          <p:nvPr/>
        </p:nvSpPr>
        <p:spPr>
          <a:xfrm>
            <a:off x="5765625" y="3013447"/>
            <a:ext cx="7086599" cy="830997"/>
          </a:xfrm>
          <a:prstGeom prst="rect">
            <a:avLst/>
          </a:prstGeom>
          <a:noFill/>
        </p:spPr>
        <p:txBody>
          <a:bodyPr wrap="square" rtlCol="0">
            <a:spAutoFit/>
            <a:scene3d>
              <a:camera prst="orthographicFront"/>
              <a:lightRig rig="threePt" dir="t"/>
            </a:scene3d>
            <a:sp3d contourW="12700"/>
          </a:bodyPr>
          <a:lstStyle/>
          <a:p>
            <a:r>
              <a:rPr lang="zh-CN" altLang="en-US" sz="4800" b="1" dirty="0">
                <a:solidFill>
                  <a:schemeClr val="tx1">
                    <a:lumMod val="75000"/>
                    <a:lumOff val="25000"/>
                  </a:schemeClr>
                </a:solidFill>
                <a:latin typeface="等线" panose="02010600030101010101" pitchFamily="2" charset="-122"/>
                <a:ea typeface="等线" panose="02010600030101010101" pitchFamily="2" charset="-122"/>
              </a:rPr>
              <a:t>公司概况</a:t>
            </a:r>
            <a:endParaRPr lang="zh-CN" altLang="en-US" sz="4800" b="1" dirty="0">
              <a:solidFill>
                <a:schemeClr val="tx1">
                  <a:lumMod val="75000"/>
                  <a:lumOff val="25000"/>
                </a:schemeClr>
              </a:solidFill>
              <a:latin typeface="等线" panose="02010600030101010101" pitchFamily="2" charset="-122"/>
              <a:ea typeface="等线" panose="02010600030101010101" pitchFamily="2" charset="-122"/>
            </a:endParaRPr>
          </a:p>
        </p:txBody>
      </p:sp>
      <p:cxnSp>
        <p:nvCxnSpPr>
          <p:cNvPr id="7" name="直接连接符 6"/>
          <p:cNvCxnSpPr/>
          <p:nvPr/>
        </p:nvCxnSpPr>
        <p:spPr>
          <a:xfrm>
            <a:off x="5640133" y="2805910"/>
            <a:ext cx="0" cy="12460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485040" y="198825"/>
            <a:ext cx="1494503" cy="1155696"/>
            <a:chOff x="8421462" y="173101"/>
            <a:chExt cx="1494503" cy="1155696"/>
          </a:xfrm>
        </p:grpSpPr>
        <p:sp>
          <p:nvSpPr>
            <p:cNvPr id="3" name="文本框 2"/>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4" name="文本框 3"/>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
        <p:nvSpPr>
          <p:cNvPr id="6" name="文本框 5"/>
          <p:cNvSpPr txBox="1"/>
          <p:nvPr/>
        </p:nvSpPr>
        <p:spPr>
          <a:xfrm>
            <a:off x="754058" y="778085"/>
            <a:ext cx="4176292" cy="707886"/>
          </a:xfrm>
          <a:prstGeom prst="rect">
            <a:avLst/>
          </a:prstGeom>
          <a:noFill/>
        </p:spPr>
        <p:txBody>
          <a:bodyPr wrap="square" rtlCol="0">
            <a:spAutoFit/>
          </a:bodyPr>
          <a:lstStyle/>
          <a:p>
            <a:r>
              <a:rPr kumimoji="1" lang="zh-CN" altLang="en-US" sz="4000" b="1" dirty="0"/>
              <a:t>未来战略目标</a:t>
            </a:r>
            <a:endParaRPr kumimoji="1" lang="zh-CN" altLang="en-US" sz="4000" b="1" dirty="0"/>
          </a:p>
        </p:txBody>
      </p:sp>
      <p:sp>
        <p:nvSpPr>
          <p:cNvPr id="7" name="文本框 6"/>
          <p:cNvSpPr txBox="1"/>
          <p:nvPr/>
        </p:nvSpPr>
        <p:spPr>
          <a:xfrm>
            <a:off x="958268" y="1701210"/>
            <a:ext cx="9526772" cy="461665"/>
          </a:xfrm>
          <a:prstGeom prst="rect">
            <a:avLst/>
          </a:prstGeom>
          <a:noFill/>
        </p:spPr>
        <p:txBody>
          <a:bodyPr wrap="square" rtlCol="0">
            <a:spAutoFit/>
          </a:bodyPr>
          <a:lstStyle/>
          <a:p>
            <a:r>
              <a:rPr lang="en-US" altLang="zh-CN" sz="2400" dirty="0"/>
              <a:t>2</a:t>
            </a:r>
            <a:r>
              <a:rPr lang="zh-CN" altLang="en-US" sz="2400" dirty="0"/>
              <a:t>、西藏卤水的开发</a:t>
            </a:r>
            <a:endParaRPr lang="zh-CN" altLang="en-US" sz="2400" dirty="0"/>
          </a:p>
        </p:txBody>
      </p:sp>
      <p:sp>
        <p:nvSpPr>
          <p:cNvPr id="8" name="文本框 7"/>
          <p:cNvSpPr txBox="1"/>
          <p:nvPr/>
        </p:nvSpPr>
        <p:spPr>
          <a:xfrm>
            <a:off x="753745" y="2258060"/>
            <a:ext cx="5756910" cy="3784600"/>
          </a:xfrm>
          <a:prstGeom prst="rect">
            <a:avLst/>
          </a:prstGeom>
          <a:noFill/>
        </p:spPr>
        <p:txBody>
          <a:bodyPr wrap="square" rtlCol="0">
            <a:spAutoFit/>
          </a:bodyPr>
          <a:lstStyle/>
          <a:p>
            <a:pPr indent="457200">
              <a:lnSpc>
                <a:spcPct val="150000"/>
              </a:lnSpc>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目前，卤水开发主要为青海地区，西藏地区由于开发条件限制以及环保要求（酸、碱等），导致资源开发进程较为缓慢。因此，针对西藏地区资源开发现状，开展对西藏卤水提锂的工艺研究，并设计适宜的开发工艺，以保障资源的综合利用，通过设计工艺的闭路循环运行，降低对该地区脆弱生态环境的影响，实现资源开发利用的长远发展。</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custDataLst>
              <p:tags r:id="rId3"/>
            </p:custDataLst>
          </p:nvPr>
        </p:nvPicPr>
        <p:blipFill>
          <a:blip r:embed="rId4"/>
          <a:stretch>
            <a:fillRect/>
          </a:stretch>
        </p:blipFill>
        <p:spPr>
          <a:xfrm>
            <a:off x="6603365" y="2258060"/>
            <a:ext cx="5223510" cy="35407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485040" y="198825"/>
            <a:ext cx="1494503" cy="1155696"/>
            <a:chOff x="8421462" y="173101"/>
            <a:chExt cx="1494503" cy="1155696"/>
          </a:xfrm>
        </p:grpSpPr>
        <p:sp>
          <p:nvSpPr>
            <p:cNvPr id="3" name="文本框 2"/>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4" name="文本框 3"/>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
        <p:nvSpPr>
          <p:cNvPr id="6" name="文本框 5"/>
          <p:cNvSpPr txBox="1"/>
          <p:nvPr/>
        </p:nvSpPr>
        <p:spPr>
          <a:xfrm>
            <a:off x="754058" y="778085"/>
            <a:ext cx="4176292" cy="707886"/>
          </a:xfrm>
          <a:prstGeom prst="rect">
            <a:avLst/>
          </a:prstGeom>
          <a:noFill/>
        </p:spPr>
        <p:txBody>
          <a:bodyPr wrap="square" rtlCol="0">
            <a:spAutoFit/>
          </a:bodyPr>
          <a:lstStyle/>
          <a:p>
            <a:r>
              <a:rPr kumimoji="1" lang="zh-CN" altLang="en-US" sz="4000" b="1" dirty="0"/>
              <a:t>未来战略目标</a:t>
            </a:r>
            <a:endParaRPr kumimoji="1" lang="zh-CN" altLang="en-US" sz="4000" b="1" dirty="0"/>
          </a:p>
        </p:txBody>
      </p:sp>
      <p:sp>
        <p:nvSpPr>
          <p:cNvPr id="7" name="文本框 6"/>
          <p:cNvSpPr txBox="1"/>
          <p:nvPr/>
        </p:nvSpPr>
        <p:spPr>
          <a:xfrm>
            <a:off x="958268" y="1701210"/>
            <a:ext cx="9526772" cy="461665"/>
          </a:xfrm>
          <a:prstGeom prst="rect">
            <a:avLst/>
          </a:prstGeom>
          <a:noFill/>
        </p:spPr>
        <p:txBody>
          <a:bodyPr wrap="square" rtlCol="0">
            <a:spAutoFit/>
          </a:bodyPr>
          <a:lstStyle/>
          <a:p>
            <a:r>
              <a:rPr lang="en-US" altLang="zh-CN" sz="2400" dirty="0"/>
              <a:t>3</a:t>
            </a:r>
            <a:r>
              <a:rPr lang="zh-CN" altLang="en-US" sz="2400" dirty="0"/>
              <a:t>、吸附法工艺的推广</a:t>
            </a:r>
            <a:endParaRPr lang="zh-CN" altLang="en-US" sz="2400" dirty="0"/>
          </a:p>
        </p:txBody>
      </p:sp>
      <p:sp>
        <p:nvSpPr>
          <p:cNvPr id="9" name="文本框 8"/>
          <p:cNvSpPr txBox="1"/>
          <p:nvPr/>
        </p:nvSpPr>
        <p:spPr>
          <a:xfrm>
            <a:off x="753745" y="2258060"/>
            <a:ext cx="4318635" cy="3322955"/>
          </a:xfrm>
          <a:prstGeom prst="rect">
            <a:avLst/>
          </a:prstGeom>
          <a:noFill/>
        </p:spPr>
        <p:txBody>
          <a:bodyPr wrap="square" rtlCol="0">
            <a:spAutoFit/>
          </a:bodyPr>
          <a:lstStyle/>
          <a:p>
            <a:pPr indent="457200">
              <a:lnSpc>
                <a:spcPct val="150000"/>
              </a:lnSpc>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目前，吸附法提锂工艺应用对象主要为盐湖卤水，对于从深井卤水、油田水以及海水中提锂一直处于试验研究阶段。为提高锂吸附剂应用范围，需要提升吸附剂的工作容量和适用能力，以应对低锂含量卤水环境和多组分卤水体系。</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custDataLst>
              <p:tags r:id="rId3"/>
            </p:custDataLst>
          </p:nvPr>
        </p:nvPicPr>
        <p:blipFill>
          <a:blip r:embed="rId4"/>
          <a:stretch>
            <a:fillRect/>
          </a:stretch>
        </p:blipFill>
        <p:spPr>
          <a:xfrm>
            <a:off x="5278120" y="2075180"/>
            <a:ext cx="6541770" cy="36880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6967"/>
          <a:stretch>
            <a:fillRect/>
          </a:stretch>
        </p:blipFill>
        <p:spPr>
          <a:xfrm>
            <a:off x="-34651" y="0"/>
            <a:ext cx="12226651" cy="7513948"/>
          </a:xfrm>
          <a:prstGeom prst="rect">
            <a:avLst/>
          </a:prstGeom>
        </p:spPr>
      </p:pic>
      <p:sp>
        <p:nvSpPr>
          <p:cNvPr id="8" name="文本框 7"/>
          <p:cNvSpPr txBox="1"/>
          <p:nvPr/>
        </p:nvSpPr>
        <p:spPr>
          <a:xfrm>
            <a:off x="2827717" y="4576323"/>
            <a:ext cx="7122160" cy="1938992"/>
          </a:xfrm>
          <a:prstGeom prst="rect">
            <a:avLst/>
          </a:prstGeom>
          <a:noFill/>
        </p:spPr>
        <p:txBody>
          <a:bodyPr wrap="square" rtlCol="0">
            <a:spAutoFit/>
          </a:bodyPr>
          <a:lstStyle/>
          <a:p>
            <a:r>
              <a:rPr lang="zh-CN" altLang="en-US" sz="12000" dirty="0">
                <a:solidFill>
                  <a:schemeClr val="bg1"/>
                </a:solidFill>
                <a:latin typeface="华文彩云" panose="02010800040101010101" pitchFamily="2" charset="-122"/>
                <a:ea typeface="华文彩云" panose="02010800040101010101" pitchFamily="2" charset="-122"/>
              </a:rPr>
              <a:t>欢迎合作！</a:t>
            </a:r>
            <a:endParaRPr lang="zh-CN" altLang="en-US" sz="12000" dirty="0">
              <a:solidFill>
                <a:schemeClr val="bg1"/>
              </a:solidFill>
              <a:latin typeface="华文彩云" panose="02010800040101010101" pitchFamily="2" charset="-122"/>
              <a:ea typeface="华文彩云" panose="020108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6" name="矩形 25"/>
          <p:cNvSpPr/>
          <p:nvPr/>
        </p:nvSpPr>
        <p:spPr>
          <a:xfrm>
            <a:off x="8107680" y="172720"/>
            <a:ext cx="3770630" cy="13011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12"/>
          <p:cNvSpPr txBox="1">
            <a:spLocks noChangeArrowheads="1"/>
          </p:cNvSpPr>
          <p:nvPr/>
        </p:nvSpPr>
        <p:spPr bwMode="auto">
          <a:xfrm>
            <a:off x="8068945" y="259715"/>
            <a:ext cx="394271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l" eaLnBrk="1" hangingPunct="1">
              <a:lnSpc>
                <a:spcPct val="100000"/>
              </a:lnSpc>
              <a:spcBef>
                <a:spcPct val="0"/>
              </a:spcBef>
              <a:buFontTx/>
              <a:buNone/>
            </a:pPr>
            <a:r>
              <a:rPr lang="zh-CN" altLang="en-US" sz="3200" dirty="0">
                <a:solidFill>
                  <a:schemeClr val="bg1"/>
                </a:solidFill>
                <a:latin typeface="黑体" panose="02010609060101010101" pitchFamily="49" charset="-122"/>
                <a:ea typeface="黑体" panose="02010609060101010101" pitchFamily="49" charset="-122"/>
              </a:rPr>
              <a:t>公司简介</a:t>
            </a:r>
            <a:endParaRPr lang="zh-CN" altLang="en-US" sz="3200" dirty="0">
              <a:solidFill>
                <a:schemeClr val="bg1"/>
              </a:solidFill>
              <a:latin typeface="微软雅黑" panose="020B0503020204020204" charset="-122"/>
              <a:ea typeface="微软雅黑" panose="020B0503020204020204" charset="-122"/>
            </a:endParaRPr>
          </a:p>
          <a:p>
            <a:pPr algn="l" eaLnBrk="1" hangingPunct="1">
              <a:lnSpc>
                <a:spcPct val="100000"/>
              </a:lnSpc>
              <a:spcBef>
                <a:spcPct val="0"/>
              </a:spcBef>
              <a:buFontTx/>
              <a:buNone/>
            </a:pPr>
            <a:r>
              <a:rPr lang="en-US" altLang="zh-CN" dirty="0">
                <a:solidFill>
                  <a:schemeClr val="bg1"/>
                </a:solidFill>
                <a:latin typeface="微软雅黑" panose="020B0503020204020204" charset="-122"/>
                <a:ea typeface="微软雅黑" panose="020B0503020204020204" charset="-122"/>
              </a:rPr>
              <a:t>Company  Profile</a:t>
            </a:r>
            <a:endParaRPr lang="en-US" altLang="zh-CN" dirty="0">
              <a:solidFill>
                <a:schemeClr val="bg1"/>
              </a:solidFill>
              <a:latin typeface="微软雅黑" panose="020B0503020204020204" charset="-122"/>
              <a:ea typeface="微软雅黑" panose="020B0503020204020204" charset="-122"/>
            </a:endParaRPr>
          </a:p>
        </p:txBody>
      </p:sp>
      <p:sp>
        <p:nvSpPr>
          <p:cNvPr id="28" name="文本框 16"/>
          <p:cNvSpPr txBox="1">
            <a:spLocks noChangeArrowheads="1"/>
          </p:cNvSpPr>
          <p:nvPr/>
        </p:nvSpPr>
        <p:spPr bwMode="auto">
          <a:xfrm>
            <a:off x="3549650" y="76200"/>
            <a:ext cx="239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37" name="文本框 36"/>
          <p:cNvSpPr txBox="1"/>
          <p:nvPr/>
        </p:nvSpPr>
        <p:spPr>
          <a:xfrm>
            <a:off x="454660" y="1529715"/>
            <a:ext cx="11758930" cy="5305425"/>
          </a:xfrm>
          <a:prstGeom prst="rect">
            <a:avLst/>
          </a:prstGeom>
          <a:noFill/>
        </p:spPr>
        <p:txBody>
          <a:bodyPr wrap="square" rtlCol="0">
            <a:noAutofit/>
          </a:bodyPr>
          <a:lstStyle/>
          <a:p>
            <a:pPr indent="457200" fontAlgn="auto">
              <a:lnSpc>
                <a:spcPct val="120000"/>
              </a:lnSpc>
            </a:pPr>
            <a:r>
              <a:rPr lang="zh-CN" altLang="en-US" sz="2400" dirty="0">
                <a:latin typeface="楷体" panose="02010609060101010101" pitchFamily="49" charset="-122"/>
                <a:ea typeface="楷体" panose="02010609060101010101" pitchFamily="49" charset="-122"/>
                <a:cs typeface="Arial" panose="020B0604020202020204" pitchFamily="34" charset="0"/>
              </a:rPr>
              <a:t>青海跨界分离技术有限公司是一家专注于锂吸附剂的研发、生产和销售的企业，坐落于中国盐湖城——青海省格尔木市，是中国唯一同时拥有铝系、锰系吸附剂的技术创新公司，目前拥有铝系吸附剂产能8000吨，锰系吸附剂2000吨，是盐湖提锂技术开发与应用的青海省科技型企业、高新技术企业。</a:t>
            </a:r>
            <a:endParaRPr lang="zh-CN" altLang="en-US" sz="2400" dirty="0">
              <a:latin typeface="楷体" panose="02010609060101010101" pitchFamily="49" charset="-122"/>
              <a:ea typeface="楷体" panose="02010609060101010101" pitchFamily="49" charset="-122"/>
              <a:cs typeface="Arial" panose="020B0604020202020204" pitchFamily="34" charset="0"/>
            </a:endParaRPr>
          </a:p>
          <a:p>
            <a:pPr indent="457200" fontAlgn="auto">
              <a:lnSpc>
                <a:spcPct val="120000"/>
              </a:lnSpc>
            </a:pPr>
            <a:r>
              <a:rPr lang="zh-CN" altLang="en-US" sz="2400" dirty="0">
                <a:latin typeface="楷体" panose="02010609060101010101" pitchFamily="49" charset="-122"/>
                <a:ea typeface="楷体" panose="02010609060101010101" pitchFamily="49" charset="-122"/>
                <a:cs typeface="Arial" panose="020B0604020202020204" pitchFamily="34" charset="0"/>
              </a:rPr>
              <a:t>青海跨界公司成立于2018年，注册资金2300万元，占地面积40000余平方米。拥有一支由行业资深专家组成的研发团队，以及一批高素质的生产管理人才，</a:t>
            </a:r>
            <a:r>
              <a:rPr lang="zh-CN" altLang="zh-CN" sz="2400" dirty="0">
                <a:latin typeface="楷体" panose="02010609060101010101" pitchFamily="49" charset="-122"/>
                <a:ea typeface="楷体" panose="02010609060101010101" pitchFamily="49" charset="-122"/>
                <a:cs typeface="Arial" panose="020B0604020202020204" pitchFamily="34" charset="0"/>
              </a:rPr>
              <a:t>拥有</a:t>
            </a:r>
            <a:r>
              <a:rPr lang="en-US" altLang="zh-CN" sz="2400" dirty="0">
                <a:latin typeface="楷体" panose="02010609060101010101" pitchFamily="49" charset="-122"/>
                <a:ea typeface="楷体" panose="02010609060101010101" pitchFamily="49" charset="-122"/>
                <a:cs typeface="Arial" panose="020B0604020202020204" pitchFamily="34" charset="0"/>
              </a:rPr>
              <a:t>10</a:t>
            </a:r>
            <a:r>
              <a:rPr lang="zh-CN" altLang="zh-CN" sz="2400" dirty="0">
                <a:latin typeface="楷体" panose="02010609060101010101" pitchFamily="49" charset="-122"/>
                <a:ea typeface="楷体" panose="02010609060101010101" pitchFamily="49" charset="-122"/>
                <a:cs typeface="Arial" panose="020B0604020202020204" pitchFamily="34" charset="0"/>
              </a:rPr>
              <a:t>余年盐湖相关吸附剂产品的研发、制造与应用经验</a:t>
            </a:r>
            <a:r>
              <a:rPr lang="zh-CN" altLang="en-US" sz="2400" dirty="0">
                <a:latin typeface="楷体" panose="02010609060101010101" pitchFamily="49" charset="-122"/>
                <a:ea typeface="楷体" panose="02010609060101010101" pitchFamily="49" charset="-122"/>
                <a:cs typeface="Arial" panose="020B0604020202020204" pitchFamily="34" charset="0"/>
              </a:rPr>
              <a:t>。公司利用自主知识产权不断创新，经多年的实践取得了吸附剂产品的一系列重大突破，研究成果丰硕。</a:t>
            </a:r>
            <a:endParaRPr lang="en-US" altLang="zh-CN" sz="2400" dirty="0">
              <a:latin typeface="楷体" panose="02010609060101010101" pitchFamily="49" charset="-122"/>
              <a:ea typeface="楷体" panose="02010609060101010101" pitchFamily="49" charset="-122"/>
              <a:cs typeface="Arial" panose="020B0604020202020204" pitchFamily="34" charset="0"/>
            </a:endParaRPr>
          </a:p>
          <a:p>
            <a:pPr indent="457200" fontAlgn="auto">
              <a:lnSpc>
                <a:spcPct val="120000"/>
              </a:lnSpc>
            </a:pPr>
            <a:r>
              <a:rPr lang="zh-CN" altLang="en-US" sz="2400" dirty="0">
                <a:latin typeface="楷体" panose="02010609060101010101" pitchFamily="49" charset="-122"/>
                <a:ea typeface="楷体" panose="02010609060101010101" pitchFamily="49" charset="-122"/>
                <a:cs typeface="Arial" panose="020B0604020202020204" pitchFamily="34" charset="0"/>
              </a:rPr>
              <a:t>公司已申请多项国家专利及ISO9001质量管理体系认证。未来，我们一直秉承“科技创新、质量为本”的理念，持续提升企业的核心竞争力，加强技术创新和产品研发，打造成为国内吸附剂行业的领军企业。</a:t>
            </a:r>
            <a:endParaRPr lang="zh-CN" altLang="en-US" sz="2400" dirty="0">
              <a:latin typeface="楷体" panose="02010609060101010101" pitchFamily="49" charset="-122"/>
              <a:ea typeface="楷体" panose="02010609060101010101" pitchFamily="49"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54061" y="776669"/>
            <a:ext cx="3220279" cy="707886"/>
          </a:xfrm>
          <a:prstGeom prst="rect">
            <a:avLst/>
          </a:prstGeom>
          <a:noFill/>
        </p:spPr>
        <p:txBody>
          <a:bodyPr wrap="square" rtlCol="0">
            <a:spAutoFit/>
          </a:bodyPr>
          <a:lstStyle/>
          <a:p>
            <a:r>
              <a:rPr kumimoji="1" lang="zh-CN" altLang="en-US" sz="4000" b="1" dirty="0"/>
              <a:t>公司概况</a:t>
            </a:r>
            <a:endParaRPr kumimoji="1" lang="zh-CN" altLang="en-US" sz="4000" b="1" dirty="0"/>
          </a:p>
        </p:txBody>
      </p:sp>
      <p:sp>
        <p:nvSpPr>
          <p:cNvPr id="5" name="object 3"/>
          <p:cNvSpPr txBox="1"/>
          <p:nvPr/>
        </p:nvSpPr>
        <p:spPr>
          <a:xfrm>
            <a:off x="707547" y="1636044"/>
            <a:ext cx="5092067" cy="406523"/>
          </a:xfrm>
          <a:prstGeom prst="rect">
            <a:avLst/>
          </a:prstGeom>
          <a:solidFill>
            <a:srgbClr val="21649A"/>
          </a:solidFill>
        </p:spPr>
        <p:txBody>
          <a:bodyPr vert="horz" wrap="square" lIns="0" tIns="36831" rIns="0" bIns="0" rtlCol="0">
            <a:spAutoFit/>
          </a:bodyPr>
          <a:lstStyle/>
          <a:p>
            <a:pPr algn="ctr">
              <a:spcBef>
                <a:spcPts val="290"/>
              </a:spcBef>
            </a:pPr>
            <a:r>
              <a:rPr sz="2400" b="1" dirty="0">
                <a:solidFill>
                  <a:srgbClr val="FFFFFF"/>
                </a:solidFill>
                <a:latin typeface="等线" panose="02010600030101010101" pitchFamily="2" charset="-122"/>
                <a:ea typeface="等线" panose="02010600030101010101" pitchFamily="2" charset="-122"/>
                <a:cs typeface="微软雅黑" panose="020B0503020204020204" charset="-122"/>
              </a:rPr>
              <a:t>基本概况</a:t>
            </a:r>
            <a:endParaRPr sz="2400" dirty="0">
              <a:latin typeface="等线" panose="02010600030101010101" pitchFamily="2" charset="-122"/>
              <a:ea typeface="等线" panose="02010600030101010101" pitchFamily="2" charset="-122"/>
              <a:cs typeface="微软雅黑" panose="020B0503020204020204" charset="-122"/>
            </a:endParaRPr>
          </a:p>
        </p:txBody>
      </p:sp>
      <p:sp>
        <p:nvSpPr>
          <p:cNvPr id="6" name="object 8"/>
          <p:cNvSpPr txBox="1"/>
          <p:nvPr/>
        </p:nvSpPr>
        <p:spPr>
          <a:xfrm>
            <a:off x="6352689" y="1639153"/>
            <a:ext cx="5092067" cy="406523"/>
          </a:xfrm>
          <a:prstGeom prst="rect">
            <a:avLst/>
          </a:prstGeom>
          <a:solidFill>
            <a:srgbClr val="C3411F"/>
          </a:solidFill>
        </p:spPr>
        <p:txBody>
          <a:bodyPr vert="horz" wrap="square" lIns="0" tIns="36831" rIns="0" bIns="0" rtlCol="0">
            <a:spAutoFit/>
          </a:bodyPr>
          <a:lstStyle/>
          <a:p>
            <a:pPr algn="ctr">
              <a:spcBef>
                <a:spcPts val="290"/>
              </a:spcBef>
            </a:pPr>
            <a:r>
              <a:rPr sz="2400" b="1" dirty="0">
                <a:solidFill>
                  <a:srgbClr val="FFFFFF"/>
                </a:solidFill>
                <a:latin typeface="等线" panose="02010600030101010101" pitchFamily="2" charset="-122"/>
                <a:ea typeface="等线" panose="02010600030101010101" pitchFamily="2" charset="-122"/>
                <a:cs typeface="微软雅黑" panose="020B0503020204020204" charset="-122"/>
              </a:rPr>
              <a:t>主营业务</a:t>
            </a:r>
            <a:endParaRPr sz="2400" dirty="0">
              <a:latin typeface="等线" panose="02010600030101010101" pitchFamily="2" charset="-122"/>
              <a:ea typeface="等线" panose="02010600030101010101" pitchFamily="2" charset="-122"/>
              <a:cs typeface="微软雅黑" panose="020B0503020204020204" charset="-122"/>
            </a:endParaRPr>
          </a:p>
        </p:txBody>
      </p:sp>
      <p:sp>
        <p:nvSpPr>
          <p:cNvPr id="7" name="object 4"/>
          <p:cNvSpPr txBox="1"/>
          <p:nvPr/>
        </p:nvSpPr>
        <p:spPr>
          <a:xfrm>
            <a:off x="707547" y="2287796"/>
            <a:ext cx="5092067" cy="1916550"/>
          </a:xfrm>
          <a:prstGeom prst="rect">
            <a:avLst/>
          </a:prstGeom>
        </p:spPr>
        <p:txBody>
          <a:bodyPr vert="horz" wrap="square" lIns="0" tIns="119380" rIns="0" bIns="0" rtlCol="0">
            <a:spAutoFit/>
          </a:bodyPr>
          <a:lstStyle/>
          <a:p>
            <a:pPr marL="299085" indent="-287020">
              <a:spcBef>
                <a:spcPts val="940"/>
              </a:spcBef>
              <a:buClr>
                <a:srgbClr val="21649A"/>
              </a:buClr>
              <a:buFont typeface="Wingdings" panose="05000000000000000000" pitchFamily="2" charset="2"/>
              <a:buChar char="u"/>
              <a:tabLst>
                <a:tab pos="298450" algn="l"/>
                <a:tab pos="299085" algn="l"/>
              </a:tabLst>
            </a:pPr>
            <a:r>
              <a:rPr sz="1800" b="1" dirty="0">
                <a:latin typeface="等线" panose="02010600030101010101" pitchFamily="2" charset="-122"/>
                <a:ea typeface="等线" panose="02010600030101010101" pitchFamily="2" charset="-122"/>
                <a:cs typeface="微软雅黑" panose="020B0503020204020204" charset="-122"/>
              </a:rPr>
              <a:t>成立时间</a:t>
            </a:r>
            <a:r>
              <a:rPr sz="1800" dirty="0">
                <a:latin typeface="等线" panose="02010600030101010101" pitchFamily="2" charset="-122"/>
                <a:ea typeface="等线" panose="02010600030101010101" pitchFamily="2" charset="-122"/>
                <a:cs typeface="微软雅黑" panose="020B0503020204020204" charset="-122"/>
              </a:rPr>
              <a:t>：</a:t>
            </a:r>
            <a:r>
              <a:rPr lang="en-US" altLang="zh-CN" sz="1800" dirty="0">
                <a:latin typeface="等线" panose="02010600030101010101" pitchFamily="2" charset="-122"/>
                <a:ea typeface="等线" panose="02010600030101010101" pitchFamily="2" charset="-122"/>
                <a:cs typeface="微软雅黑" panose="020B0503020204020204" charset="-122"/>
              </a:rPr>
              <a:t>2018</a:t>
            </a:r>
            <a:r>
              <a:rPr lang="zh-CN" altLang="en-US" sz="1800" dirty="0">
                <a:latin typeface="等线" panose="02010600030101010101" pitchFamily="2" charset="-122"/>
                <a:ea typeface="等线" panose="02010600030101010101" pitchFamily="2" charset="-122"/>
                <a:cs typeface="微软雅黑" panose="020B0503020204020204" charset="-122"/>
              </a:rPr>
              <a:t>年</a:t>
            </a:r>
            <a:endParaRPr sz="1800" dirty="0">
              <a:latin typeface="等线" panose="02010600030101010101" pitchFamily="2" charset="-122"/>
              <a:ea typeface="等线" panose="02010600030101010101" pitchFamily="2" charset="-122"/>
              <a:cs typeface="微软雅黑" panose="020B0503020204020204" charset="-122"/>
            </a:endParaRPr>
          </a:p>
          <a:p>
            <a:pPr marL="299085" indent="-287020">
              <a:spcBef>
                <a:spcPts val="840"/>
              </a:spcBef>
              <a:buClr>
                <a:srgbClr val="21649A"/>
              </a:buClr>
              <a:buFont typeface="Wingdings" panose="05000000000000000000" pitchFamily="2" charset="2"/>
              <a:buChar char="u"/>
              <a:tabLst>
                <a:tab pos="298450" algn="l"/>
                <a:tab pos="299085" algn="l"/>
              </a:tabLst>
            </a:pPr>
            <a:r>
              <a:rPr lang="zh-CN" altLang="en-US" sz="1800" b="1" dirty="0">
                <a:latin typeface="等线" panose="02010600030101010101" pitchFamily="2" charset="-122"/>
                <a:ea typeface="等线" panose="02010600030101010101" pitchFamily="2" charset="-122"/>
                <a:cs typeface="微软雅黑" panose="020B0503020204020204" charset="-122"/>
              </a:rPr>
              <a:t>公司地址</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青海省格尔木市昆仑经济开发</a:t>
            </a:r>
            <a:endParaRPr lang="en-US" altLang="zh-CN" sz="1800" dirty="0">
              <a:latin typeface="等线" panose="02010600030101010101" pitchFamily="2" charset="-122"/>
              <a:ea typeface="等线" panose="02010600030101010101" pitchFamily="2" charset="-122"/>
              <a:cs typeface="微软雅黑" panose="020B0503020204020204" charset="-122"/>
            </a:endParaRPr>
          </a:p>
          <a:p>
            <a:pPr marL="12065">
              <a:spcBef>
                <a:spcPts val="840"/>
              </a:spcBef>
              <a:buClr>
                <a:srgbClr val="21649A"/>
              </a:buClr>
              <a:tabLst>
                <a:tab pos="298450" algn="l"/>
                <a:tab pos="299085" algn="l"/>
              </a:tabLst>
            </a:pPr>
            <a:r>
              <a:rPr lang="zh-CN" altLang="en-US" sz="1800" dirty="0">
                <a:latin typeface="等线" panose="02010600030101010101" pitchFamily="2" charset="-122"/>
                <a:ea typeface="等线" panose="02010600030101010101" pitchFamily="2" charset="-122"/>
                <a:cs typeface="微软雅黑" panose="020B0503020204020204" charset="-122"/>
              </a:rPr>
              <a:t>                       区南海路</a:t>
            </a:r>
            <a:endParaRPr lang="en-US" sz="1800" dirty="0">
              <a:latin typeface="等线" panose="02010600030101010101" pitchFamily="2" charset="-122"/>
              <a:ea typeface="等线" panose="02010600030101010101" pitchFamily="2" charset="-122"/>
              <a:cs typeface="微软雅黑" panose="020B0503020204020204" charset="-122"/>
            </a:endParaRPr>
          </a:p>
          <a:p>
            <a:pPr marL="299085" indent="-287020">
              <a:spcBef>
                <a:spcPts val="840"/>
              </a:spcBef>
              <a:buClr>
                <a:srgbClr val="21649A"/>
              </a:buClr>
              <a:buFont typeface="Wingdings" panose="05000000000000000000" pitchFamily="2" charset="2"/>
              <a:buChar char="u"/>
              <a:tabLst>
                <a:tab pos="298450" algn="l"/>
                <a:tab pos="299085" algn="l"/>
              </a:tabLst>
            </a:pPr>
            <a:r>
              <a:rPr lang="zh-CN" altLang="en-US" sz="1800" b="1" dirty="0">
                <a:latin typeface="等线" panose="02010600030101010101" pitchFamily="2" charset="-122"/>
                <a:ea typeface="等线" panose="02010600030101010101" pitchFamily="2" charset="-122"/>
                <a:cs typeface="微软雅黑" panose="020B0503020204020204" charset="-122"/>
              </a:rPr>
              <a:t>公司口号</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科技推动变革！</a:t>
            </a:r>
            <a:endParaRPr lang="en-US" altLang="zh-CN" sz="1800" dirty="0">
              <a:latin typeface="等线" panose="02010600030101010101" pitchFamily="2" charset="-122"/>
              <a:ea typeface="等线" panose="02010600030101010101" pitchFamily="2" charset="-122"/>
              <a:cs typeface="微软雅黑" panose="020B0503020204020204" charset="-122"/>
            </a:endParaRPr>
          </a:p>
          <a:p>
            <a:pPr marL="12065">
              <a:spcBef>
                <a:spcPts val="840"/>
              </a:spcBef>
              <a:buClr>
                <a:srgbClr val="21649A"/>
              </a:buClr>
              <a:tabLst>
                <a:tab pos="298450" algn="l"/>
                <a:tab pos="299085" algn="l"/>
              </a:tabLst>
            </a:pPr>
            <a:endParaRPr sz="1800" dirty="0">
              <a:latin typeface="等线" panose="02010600030101010101" pitchFamily="2" charset="-122"/>
              <a:ea typeface="等线" panose="02010600030101010101" pitchFamily="2" charset="-122"/>
              <a:cs typeface="微软雅黑" panose="020B0503020204020204" charset="-122"/>
            </a:endParaRPr>
          </a:p>
        </p:txBody>
      </p:sp>
      <p:sp>
        <p:nvSpPr>
          <p:cNvPr id="8" name="object 5"/>
          <p:cNvSpPr txBox="1"/>
          <p:nvPr/>
        </p:nvSpPr>
        <p:spPr>
          <a:xfrm>
            <a:off x="6352684" y="2287793"/>
            <a:ext cx="5072976" cy="2049728"/>
          </a:xfrm>
          <a:prstGeom prst="rect">
            <a:avLst/>
          </a:prstGeom>
        </p:spPr>
        <p:txBody>
          <a:bodyPr vert="horz" wrap="square" lIns="0" tIns="13335" rIns="0" bIns="0" rtlCol="0">
            <a:spAutoFit/>
          </a:bodyPr>
          <a:lstStyle/>
          <a:p>
            <a:pPr marL="299085" indent="-287020">
              <a:lnSpc>
                <a:spcPct val="150000"/>
              </a:lnSpc>
              <a:spcBef>
                <a:spcPts val="105"/>
              </a:spcBef>
              <a:buClr>
                <a:srgbClr val="C3411F"/>
              </a:buClr>
              <a:buFont typeface="Wingdings" panose="05000000000000000000" pitchFamily="2" charset="2"/>
              <a:buChar char="u"/>
              <a:tabLst>
                <a:tab pos="298450" algn="l"/>
                <a:tab pos="299085" algn="l"/>
              </a:tabLst>
            </a:pPr>
            <a:r>
              <a:rPr sz="1800" b="1" dirty="0" err="1">
                <a:latin typeface="等线" panose="02010600030101010101" pitchFamily="2" charset="-122"/>
                <a:ea typeface="等线" panose="02010600030101010101" pitchFamily="2" charset="-122"/>
                <a:cs typeface="微软雅黑" panose="020B0503020204020204" charset="-122"/>
              </a:rPr>
              <a:t>主营业务</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盐湖提锂吸附剂生产与销售</a:t>
            </a:r>
            <a:endParaRPr sz="1800" dirty="0">
              <a:latin typeface="等线" panose="02010600030101010101" pitchFamily="2" charset="-122"/>
              <a:ea typeface="等线" panose="02010600030101010101" pitchFamily="2" charset="-122"/>
              <a:cs typeface="Times New Roman" panose="02020603050405020304"/>
            </a:endParaRPr>
          </a:p>
          <a:p>
            <a:pPr marL="299085" indent="-287020">
              <a:lnSpc>
                <a:spcPct val="150000"/>
              </a:lnSpc>
              <a:buClr>
                <a:srgbClr val="C3411F"/>
              </a:buClr>
              <a:buFont typeface="Wingdings" panose="05000000000000000000" pitchFamily="2" charset="2"/>
              <a:buChar char="u"/>
              <a:tabLst>
                <a:tab pos="298450" algn="l"/>
                <a:tab pos="299085" algn="l"/>
              </a:tabLst>
            </a:pPr>
            <a:r>
              <a:rPr sz="1800" b="1" dirty="0" err="1">
                <a:latin typeface="等线" panose="02010600030101010101" pitchFamily="2" charset="-122"/>
                <a:ea typeface="等线" panose="02010600030101010101" pitchFamily="2" charset="-122"/>
                <a:cs typeface="微软雅黑" panose="020B0503020204020204" charset="-122"/>
              </a:rPr>
              <a:t>应用领域</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盐湖提锂、医药、化工领域吸</a:t>
            </a:r>
            <a:endParaRPr lang="en-US" altLang="zh-CN" sz="1800" dirty="0">
              <a:latin typeface="等线" panose="02010600030101010101" pitchFamily="2" charset="-122"/>
              <a:ea typeface="等线" panose="02010600030101010101" pitchFamily="2" charset="-122"/>
              <a:cs typeface="微软雅黑" panose="020B0503020204020204" charset="-122"/>
            </a:endParaRPr>
          </a:p>
          <a:p>
            <a:pPr marL="12065">
              <a:lnSpc>
                <a:spcPct val="150000"/>
              </a:lnSpc>
              <a:buClr>
                <a:srgbClr val="C3411F"/>
              </a:buClr>
              <a:tabLst>
                <a:tab pos="298450" algn="l"/>
                <a:tab pos="299085" algn="l"/>
              </a:tabLst>
            </a:pPr>
            <a:r>
              <a:rPr lang="zh-CN" altLang="en-US" sz="1800" dirty="0">
                <a:latin typeface="等线" panose="02010600030101010101" pitchFamily="2" charset="-122"/>
                <a:ea typeface="等线" panose="02010600030101010101" pitchFamily="2" charset="-122"/>
                <a:cs typeface="微软雅黑" panose="020B0503020204020204" charset="-122"/>
              </a:rPr>
              <a:t>                       附分离</a:t>
            </a:r>
            <a:endParaRPr sz="1800" dirty="0">
              <a:latin typeface="等线" panose="02010600030101010101" pitchFamily="2" charset="-122"/>
              <a:ea typeface="等线" panose="02010600030101010101" pitchFamily="2" charset="-122"/>
              <a:cs typeface="Times New Roman" panose="02020603050405020304"/>
            </a:endParaRPr>
          </a:p>
          <a:p>
            <a:pPr marL="299085" indent="-287020">
              <a:lnSpc>
                <a:spcPct val="150000"/>
              </a:lnSpc>
              <a:buClr>
                <a:srgbClr val="C3411F"/>
              </a:buClr>
              <a:buFont typeface="Wingdings" panose="05000000000000000000" pitchFamily="2" charset="2"/>
              <a:buChar char="u"/>
              <a:tabLst>
                <a:tab pos="298450" algn="l"/>
                <a:tab pos="299085" algn="l"/>
              </a:tabLst>
            </a:pPr>
            <a:r>
              <a:rPr sz="1800" b="1" dirty="0" err="1">
                <a:latin typeface="等线" panose="02010600030101010101" pitchFamily="2" charset="-122"/>
                <a:ea typeface="等线" panose="02010600030101010101" pitchFamily="2" charset="-122"/>
                <a:cs typeface="微软雅黑" panose="020B0503020204020204" charset="-122"/>
              </a:rPr>
              <a:t>细分领域</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盐湖提锂解决方案供应商</a:t>
            </a:r>
            <a:endParaRPr sz="1800" dirty="0">
              <a:latin typeface="等线" panose="02010600030101010101" pitchFamily="2" charset="-122"/>
              <a:ea typeface="等线" panose="02010600030101010101" pitchFamily="2" charset="-122"/>
              <a:cs typeface="Times New Roman" panose="02020603050405020304"/>
            </a:endParaRPr>
          </a:p>
          <a:p>
            <a:pPr marL="299085" indent="-287020">
              <a:lnSpc>
                <a:spcPct val="150000"/>
              </a:lnSpc>
              <a:spcBef>
                <a:spcPts val="5"/>
              </a:spcBef>
              <a:buClr>
                <a:srgbClr val="C3411F"/>
              </a:buClr>
              <a:buFont typeface="Wingdings" panose="05000000000000000000" pitchFamily="2" charset="2"/>
              <a:buChar char="u"/>
              <a:tabLst>
                <a:tab pos="298450" algn="l"/>
                <a:tab pos="299085" algn="l"/>
              </a:tabLst>
            </a:pPr>
            <a:r>
              <a:rPr sz="1800" b="1" dirty="0" err="1">
                <a:latin typeface="等线" panose="02010600030101010101" pitchFamily="2" charset="-122"/>
                <a:ea typeface="等线" panose="02010600030101010101" pitchFamily="2" charset="-122"/>
                <a:cs typeface="微软雅黑" panose="020B0503020204020204" charset="-122"/>
              </a:rPr>
              <a:t>领先技术</a:t>
            </a:r>
            <a:r>
              <a:rPr sz="1800" dirty="0">
                <a:latin typeface="等线" panose="02010600030101010101" pitchFamily="2" charset="-122"/>
                <a:ea typeface="等线" panose="02010600030101010101" pitchFamily="2" charset="-122"/>
                <a:cs typeface="微软雅黑" panose="020B0503020204020204" charset="-122"/>
              </a:rPr>
              <a:t>：</a:t>
            </a:r>
            <a:r>
              <a:rPr lang="zh-CN" altLang="en-US" sz="1800" dirty="0">
                <a:latin typeface="等线" panose="02010600030101010101" pitchFamily="2" charset="-122"/>
                <a:ea typeface="等线" panose="02010600030101010101" pitchFamily="2" charset="-122"/>
                <a:cs typeface="微软雅黑" panose="020B0503020204020204" charset="-122"/>
              </a:rPr>
              <a:t>二代铝系吸附剂；锰系吸附剂</a:t>
            </a:r>
            <a:endParaRPr sz="1800" dirty="0">
              <a:latin typeface="等线" panose="02010600030101010101" pitchFamily="2" charset="-122"/>
              <a:ea typeface="等线" panose="02010600030101010101" pitchFamily="2" charset="-122"/>
              <a:cs typeface="微软雅黑" panose="020B0503020204020204" charset="-122"/>
            </a:endParaRPr>
          </a:p>
        </p:txBody>
      </p:sp>
      <p:grpSp>
        <p:nvGrpSpPr>
          <p:cNvPr id="15" name="组合 14"/>
          <p:cNvGrpSpPr/>
          <p:nvPr/>
        </p:nvGrpSpPr>
        <p:grpSpPr>
          <a:xfrm>
            <a:off x="10485040" y="198825"/>
            <a:ext cx="1494503" cy="1155696"/>
            <a:chOff x="8421462" y="173101"/>
            <a:chExt cx="1494503" cy="1155696"/>
          </a:xfrm>
        </p:grpSpPr>
        <p:sp>
          <p:nvSpPr>
            <p:cNvPr id="17" name="文本框 16"/>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19" name="文本框 18"/>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pic>
        <p:nvPicPr>
          <p:cNvPr id="3" name="内容占位符 4"/>
          <p:cNvPicPr>
            <a:picLocks noChangeAspect="1"/>
          </p:cNvPicPr>
          <p:nvPr/>
        </p:nvPicPr>
        <p:blipFill>
          <a:blip r:embed="rId3"/>
          <a:srcRect t="10310" b="10310"/>
          <a:stretch>
            <a:fillRect/>
          </a:stretch>
        </p:blipFill>
        <p:spPr>
          <a:xfrm>
            <a:off x="7343615" y="4483668"/>
            <a:ext cx="3699935" cy="2202739"/>
          </a:xfrm>
          <a:prstGeom prst="rect">
            <a:avLst/>
          </a:prstGeom>
          <a:ln>
            <a:noFill/>
          </a:ln>
          <a:effectLst>
            <a:outerShdw blurRad="292100" dist="139700" dir="2700000" algn="tl" rotWithShape="0">
              <a:srgbClr val="333333">
                <a:alpha val="65000"/>
              </a:srgbClr>
            </a:outerShdw>
            <a:softEdge rad="38100"/>
          </a:effectLst>
        </p:spPr>
      </p:pic>
      <p:pic>
        <p:nvPicPr>
          <p:cNvPr id="4" name="内容占位符 3"/>
          <p:cNvPicPr>
            <a:picLocks noChangeAspect="1"/>
          </p:cNvPicPr>
          <p:nvPr/>
        </p:nvPicPr>
        <p:blipFill rotWithShape="1">
          <a:blip r:embed="rId4">
            <a:extLst>
              <a:ext uri="{28A0092B-C50C-407E-A947-70E740481C1C}">
                <a14:useLocalDpi xmlns:a14="http://schemas.microsoft.com/office/drawing/2010/main" val="0"/>
              </a:ext>
            </a:extLst>
          </a:blip>
          <a:srcRect t="20355" r="4" b="1054"/>
          <a:stretch>
            <a:fillRect/>
          </a:stretch>
        </p:blipFill>
        <p:spPr>
          <a:xfrm>
            <a:off x="1148466" y="4483668"/>
            <a:ext cx="3699935" cy="2202739"/>
          </a:xfrm>
          <a:prstGeom prst="rect">
            <a:avLst/>
          </a:prstGeom>
          <a:ln>
            <a:noFill/>
          </a:ln>
          <a:effectLst>
            <a:outerShdw blurRad="292100" dist="139700" dir="2700000" algn="tl" rotWithShape="0">
              <a:srgbClr val="333333">
                <a:alpha val="65000"/>
              </a:srgbClr>
            </a:outerShdw>
            <a:softEdge rad="381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54058" y="776669"/>
            <a:ext cx="3190460" cy="707886"/>
          </a:xfrm>
          <a:prstGeom prst="rect">
            <a:avLst/>
          </a:prstGeom>
          <a:noFill/>
        </p:spPr>
        <p:txBody>
          <a:bodyPr wrap="square" rtlCol="0">
            <a:spAutoFit/>
          </a:bodyPr>
          <a:lstStyle/>
          <a:p>
            <a:r>
              <a:rPr kumimoji="1" lang="zh-CN" altLang="en-US" sz="4000" b="1" dirty="0"/>
              <a:t>发展历程</a:t>
            </a:r>
            <a:endParaRPr kumimoji="1" lang="zh-CN" altLang="en-US" sz="4000" b="1" dirty="0"/>
          </a:p>
        </p:txBody>
      </p:sp>
      <p:grpSp>
        <p:nvGrpSpPr>
          <p:cNvPr id="26" name="组合 25"/>
          <p:cNvGrpSpPr/>
          <p:nvPr/>
        </p:nvGrpSpPr>
        <p:grpSpPr>
          <a:xfrm>
            <a:off x="6694" y="1655563"/>
            <a:ext cx="12214870" cy="4371937"/>
            <a:chOff x="6694" y="1655563"/>
            <a:chExt cx="12214870" cy="4371937"/>
          </a:xfrm>
        </p:grpSpPr>
        <p:grpSp>
          <p:nvGrpSpPr>
            <p:cNvPr id="45" name="组合 44"/>
            <p:cNvGrpSpPr/>
            <p:nvPr/>
          </p:nvGrpSpPr>
          <p:grpSpPr>
            <a:xfrm>
              <a:off x="6694" y="1746919"/>
              <a:ext cx="10200515" cy="4026153"/>
              <a:chOff x="583691" y="1188466"/>
              <a:chExt cx="10200514" cy="4026153"/>
            </a:xfrm>
          </p:grpSpPr>
          <p:sp>
            <p:nvSpPr>
              <p:cNvPr id="35" name="object 29"/>
              <p:cNvSpPr/>
              <p:nvPr/>
            </p:nvSpPr>
            <p:spPr>
              <a:xfrm>
                <a:off x="8648700" y="3127248"/>
                <a:ext cx="2135505" cy="433070"/>
              </a:xfrm>
              <a:custGeom>
                <a:avLst/>
                <a:gdLst/>
                <a:ahLst/>
                <a:cxnLst/>
                <a:rect l="l" t="t" r="r" b="b"/>
                <a:pathLst>
                  <a:path w="2135504" h="433070">
                    <a:moveTo>
                      <a:pt x="1965452" y="0"/>
                    </a:moveTo>
                    <a:lnTo>
                      <a:pt x="0" y="0"/>
                    </a:lnTo>
                    <a:lnTo>
                      <a:pt x="169418" y="216407"/>
                    </a:lnTo>
                    <a:lnTo>
                      <a:pt x="0" y="432815"/>
                    </a:lnTo>
                    <a:lnTo>
                      <a:pt x="1965452" y="432815"/>
                    </a:lnTo>
                    <a:lnTo>
                      <a:pt x="2134997" y="216407"/>
                    </a:lnTo>
                    <a:lnTo>
                      <a:pt x="1965452" y="0"/>
                    </a:lnTo>
                    <a:close/>
                  </a:path>
                </a:pathLst>
              </a:custGeom>
              <a:solidFill>
                <a:srgbClr val="489E3E"/>
              </a:solidFill>
            </p:spPr>
            <p:txBody>
              <a:bodyPr wrap="square" lIns="0" tIns="0" rIns="0" bIns="0" rtlCol="0"/>
              <a:lstStyle/>
              <a:p>
                <a:endParaRPr sz="1800"/>
              </a:p>
            </p:txBody>
          </p:sp>
          <p:grpSp>
            <p:nvGrpSpPr>
              <p:cNvPr id="44" name="组合 43"/>
              <p:cNvGrpSpPr/>
              <p:nvPr/>
            </p:nvGrpSpPr>
            <p:grpSpPr>
              <a:xfrm>
                <a:off x="583691" y="1188466"/>
                <a:ext cx="9412351" cy="4026153"/>
                <a:chOff x="583691" y="1188466"/>
                <a:chExt cx="9412351" cy="4026153"/>
              </a:xfrm>
            </p:grpSpPr>
            <p:sp>
              <p:nvSpPr>
                <p:cNvPr id="3" name="object 5"/>
                <p:cNvSpPr/>
                <p:nvPr/>
              </p:nvSpPr>
              <p:spPr>
                <a:xfrm>
                  <a:off x="1069403" y="1701673"/>
                  <a:ext cx="0" cy="1642110"/>
                </a:xfrm>
                <a:custGeom>
                  <a:avLst/>
                  <a:gdLst/>
                  <a:ahLst/>
                  <a:cxnLst/>
                  <a:rect l="l" t="t" r="r" b="b"/>
                  <a:pathLst>
                    <a:path h="1642110">
                      <a:moveTo>
                        <a:pt x="0" y="0"/>
                      </a:moveTo>
                      <a:lnTo>
                        <a:pt x="0" y="1642110"/>
                      </a:lnTo>
                    </a:path>
                  </a:pathLst>
                </a:custGeom>
                <a:ln w="21335">
                  <a:solidFill>
                    <a:srgbClr val="21649A"/>
                  </a:solidFill>
                </a:ln>
              </p:spPr>
              <p:txBody>
                <a:bodyPr wrap="square" lIns="0" tIns="0" rIns="0" bIns="0" rtlCol="0"/>
                <a:lstStyle/>
                <a:p>
                  <a:endParaRPr sz="1800"/>
                </a:p>
              </p:txBody>
            </p:sp>
            <p:sp>
              <p:nvSpPr>
                <p:cNvPr id="5" name="object 7"/>
                <p:cNvSpPr/>
                <p:nvPr/>
              </p:nvSpPr>
              <p:spPr>
                <a:xfrm>
                  <a:off x="583691" y="3127248"/>
                  <a:ext cx="2134870" cy="433070"/>
                </a:xfrm>
                <a:custGeom>
                  <a:avLst/>
                  <a:gdLst/>
                  <a:ahLst/>
                  <a:cxnLst/>
                  <a:rect l="l" t="t" r="r" b="b"/>
                  <a:pathLst>
                    <a:path w="2134870" h="433070">
                      <a:moveTo>
                        <a:pt x="1965325" y="0"/>
                      </a:moveTo>
                      <a:lnTo>
                        <a:pt x="0" y="0"/>
                      </a:lnTo>
                      <a:lnTo>
                        <a:pt x="0" y="432815"/>
                      </a:lnTo>
                      <a:lnTo>
                        <a:pt x="1965325" y="432815"/>
                      </a:lnTo>
                      <a:lnTo>
                        <a:pt x="2134743" y="216407"/>
                      </a:lnTo>
                      <a:lnTo>
                        <a:pt x="1965325" y="0"/>
                      </a:lnTo>
                      <a:close/>
                    </a:path>
                  </a:pathLst>
                </a:custGeom>
                <a:solidFill>
                  <a:srgbClr val="21649A"/>
                </a:solidFill>
              </p:spPr>
              <p:txBody>
                <a:bodyPr wrap="square" lIns="0" tIns="0" rIns="0" bIns="0" rtlCol="0"/>
                <a:lstStyle/>
                <a:p>
                  <a:endParaRPr sz="1800"/>
                </a:p>
              </p:txBody>
            </p:sp>
            <p:sp>
              <p:nvSpPr>
                <p:cNvPr id="6" name="object 8"/>
                <p:cNvSpPr txBox="1"/>
                <p:nvPr/>
              </p:nvSpPr>
              <p:spPr>
                <a:xfrm>
                  <a:off x="1374139" y="3233672"/>
                  <a:ext cx="556260" cy="197490"/>
                </a:xfrm>
                <a:prstGeom prst="rect">
                  <a:avLst/>
                </a:prstGeom>
              </p:spPr>
              <p:txBody>
                <a:bodyPr vert="horz" wrap="square" lIns="0" tIns="12700" rIns="0" bIns="0" rtlCol="0">
                  <a:spAutoFit/>
                </a:bodyPr>
                <a:lstStyle/>
                <a:p>
                  <a:pPr marL="12700">
                    <a:spcBef>
                      <a:spcPts val="100"/>
                    </a:spcBef>
                  </a:pPr>
                  <a:r>
                    <a:rPr lang="en-US" sz="1200" b="1" dirty="0">
                      <a:solidFill>
                        <a:srgbClr val="FFFFFF"/>
                      </a:solidFill>
                      <a:latin typeface="等线" panose="02010600030101010101" pitchFamily="2" charset="-122"/>
                      <a:ea typeface="等线" panose="02010600030101010101" pitchFamily="2" charset="-122"/>
                      <a:cs typeface="微软雅黑" panose="020B0503020204020204" charset="-122"/>
                    </a:rPr>
                    <a:t>2018年</a:t>
                  </a:r>
                  <a:endParaRPr sz="1200" dirty="0">
                    <a:latin typeface="等线" panose="02010600030101010101" pitchFamily="2" charset="-122"/>
                    <a:ea typeface="等线" panose="02010600030101010101" pitchFamily="2" charset="-122"/>
                    <a:cs typeface="微软雅黑" panose="020B0503020204020204" charset="-122"/>
                  </a:endParaRPr>
                </a:p>
              </p:txBody>
            </p:sp>
            <p:sp>
              <p:nvSpPr>
                <p:cNvPr id="7" name="object 9"/>
                <p:cNvSpPr/>
                <p:nvPr/>
              </p:nvSpPr>
              <p:spPr>
                <a:xfrm>
                  <a:off x="2599944" y="3127248"/>
                  <a:ext cx="2135505" cy="433070"/>
                </a:xfrm>
                <a:custGeom>
                  <a:avLst/>
                  <a:gdLst/>
                  <a:ahLst/>
                  <a:cxnLst/>
                  <a:rect l="l" t="t" r="r" b="b"/>
                  <a:pathLst>
                    <a:path w="2135504" h="433070">
                      <a:moveTo>
                        <a:pt x="1965452" y="0"/>
                      </a:moveTo>
                      <a:lnTo>
                        <a:pt x="0" y="0"/>
                      </a:lnTo>
                      <a:lnTo>
                        <a:pt x="169418" y="216407"/>
                      </a:lnTo>
                      <a:lnTo>
                        <a:pt x="0" y="432815"/>
                      </a:lnTo>
                      <a:lnTo>
                        <a:pt x="1965452" y="432815"/>
                      </a:lnTo>
                      <a:lnTo>
                        <a:pt x="2134997" y="216407"/>
                      </a:lnTo>
                      <a:lnTo>
                        <a:pt x="1965452" y="0"/>
                      </a:lnTo>
                      <a:close/>
                    </a:path>
                  </a:pathLst>
                </a:custGeom>
                <a:solidFill>
                  <a:srgbClr val="489E3E"/>
                </a:solidFill>
              </p:spPr>
              <p:txBody>
                <a:bodyPr wrap="square" lIns="0" tIns="0" rIns="0" bIns="0" rtlCol="0"/>
                <a:lstStyle/>
                <a:p>
                  <a:endParaRPr sz="1800"/>
                </a:p>
              </p:txBody>
            </p:sp>
            <p:sp>
              <p:nvSpPr>
                <p:cNvPr id="8" name="object 10"/>
                <p:cNvSpPr txBox="1"/>
                <p:nvPr/>
              </p:nvSpPr>
              <p:spPr>
                <a:xfrm>
                  <a:off x="3390389" y="3233672"/>
                  <a:ext cx="762765" cy="197490"/>
                </a:xfrm>
                <a:prstGeom prst="rect">
                  <a:avLst/>
                </a:prstGeom>
              </p:spPr>
              <p:txBody>
                <a:bodyPr vert="horz" wrap="square" lIns="0" tIns="12700" rIns="0" bIns="0" rtlCol="0">
                  <a:spAutoFit/>
                </a:bodyPr>
                <a:lstStyle/>
                <a:p>
                  <a:pPr marL="12700">
                    <a:spcBef>
                      <a:spcPts val="100"/>
                    </a:spcBef>
                  </a:pPr>
                  <a:r>
                    <a:rPr lang="en-US" altLang="zh-CN" sz="1200" b="1" dirty="0">
                      <a:solidFill>
                        <a:srgbClr val="FFFFFF"/>
                      </a:solidFill>
                      <a:latin typeface="等线" panose="02010600030101010101" pitchFamily="2" charset="-122"/>
                      <a:ea typeface="等线" panose="02010600030101010101" pitchFamily="2" charset="-122"/>
                      <a:cs typeface="微软雅黑" panose="020B0503020204020204" charset="-122"/>
                    </a:rPr>
                    <a:t>2019</a:t>
                  </a:r>
                  <a:r>
                    <a:rPr sz="1200" b="1" dirty="0">
                      <a:solidFill>
                        <a:srgbClr val="FFFFFF"/>
                      </a:solidFill>
                      <a:latin typeface="等线" panose="02010600030101010101" pitchFamily="2" charset="-122"/>
                      <a:ea typeface="等线" panose="02010600030101010101" pitchFamily="2" charset="-122"/>
                      <a:cs typeface="微软雅黑" panose="020B0503020204020204" charset="-122"/>
                    </a:rPr>
                    <a:t>年</a:t>
                  </a:r>
                  <a:endParaRPr sz="1200" b="1" dirty="0">
                    <a:latin typeface="等线" panose="02010600030101010101" pitchFamily="2" charset="-122"/>
                    <a:ea typeface="等线" panose="02010600030101010101" pitchFamily="2" charset="-122"/>
                    <a:cs typeface="微软雅黑" panose="020B0503020204020204" charset="-122"/>
                  </a:endParaRPr>
                </a:p>
              </p:txBody>
            </p:sp>
            <p:sp>
              <p:nvSpPr>
                <p:cNvPr id="10" name="object 11"/>
                <p:cNvSpPr/>
                <p:nvPr/>
              </p:nvSpPr>
              <p:spPr>
                <a:xfrm>
                  <a:off x="4616196" y="3127248"/>
                  <a:ext cx="2134870" cy="433070"/>
                </a:xfrm>
                <a:custGeom>
                  <a:avLst/>
                  <a:gdLst/>
                  <a:ahLst/>
                  <a:cxnLst/>
                  <a:rect l="l" t="t" r="r" b="b"/>
                  <a:pathLst>
                    <a:path w="2134870" h="433070">
                      <a:moveTo>
                        <a:pt x="1965325" y="0"/>
                      </a:moveTo>
                      <a:lnTo>
                        <a:pt x="0" y="0"/>
                      </a:lnTo>
                      <a:lnTo>
                        <a:pt x="169417" y="216407"/>
                      </a:lnTo>
                      <a:lnTo>
                        <a:pt x="0" y="432815"/>
                      </a:lnTo>
                      <a:lnTo>
                        <a:pt x="1965325" y="432815"/>
                      </a:lnTo>
                      <a:lnTo>
                        <a:pt x="2134743" y="216407"/>
                      </a:lnTo>
                      <a:lnTo>
                        <a:pt x="1965325" y="0"/>
                      </a:lnTo>
                      <a:close/>
                    </a:path>
                  </a:pathLst>
                </a:custGeom>
                <a:solidFill>
                  <a:srgbClr val="C3411F"/>
                </a:solidFill>
              </p:spPr>
              <p:txBody>
                <a:bodyPr wrap="square" lIns="0" tIns="0" rIns="0" bIns="0" rtlCol="0"/>
                <a:lstStyle/>
                <a:p>
                  <a:endParaRPr sz="1800"/>
                </a:p>
              </p:txBody>
            </p:sp>
            <p:sp>
              <p:nvSpPr>
                <p:cNvPr id="12" name="object 12"/>
                <p:cNvSpPr/>
                <p:nvPr/>
              </p:nvSpPr>
              <p:spPr>
                <a:xfrm>
                  <a:off x="6632447" y="3127248"/>
                  <a:ext cx="2135505" cy="433070"/>
                </a:xfrm>
                <a:custGeom>
                  <a:avLst/>
                  <a:gdLst/>
                  <a:ahLst/>
                  <a:cxnLst/>
                  <a:rect l="l" t="t" r="r" b="b"/>
                  <a:pathLst>
                    <a:path w="2135504" h="433070">
                      <a:moveTo>
                        <a:pt x="1965452" y="0"/>
                      </a:moveTo>
                      <a:lnTo>
                        <a:pt x="0" y="0"/>
                      </a:lnTo>
                      <a:lnTo>
                        <a:pt x="169418" y="216407"/>
                      </a:lnTo>
                      <a:lnTo>
                        <a:pt x="0" y="432815"/>
                      </a:lnTo>
                      <a:lnTo>
                        <a:pt x="1965452" y="432815"/>
                      </a:lnTo>
                      <a:lnTo>
                        <a:pt x="2134997" y="216407"/>
                      </a:lnTo>
                      <a:lnTo>
                        <a:pt x="1965452" y="0"/>
                      </a:lnTo>
                      <a:close/>
                    </a:path>
                  </a:pathLst>
                </a:custGeom>
                <a:solidFill>
                  <a:srgbClr val="21649A"/>
                </a:solidFill>
              </p:spPr>
              <p:txBody>
                <a:bodyPr wrap="square" lIns="0" tIns="0" rIns="0" bIns="0" rtlCol="0"/>
                <a:lstStyle/>
                <a:p>
                  <a:endParaRPr sz="1800" dirty="0"/>
                </a:p>
              </p:txBody>
            </p:sp>
            <p:sp>
              <p:nvSpPr>
                <p:cNvPr id="19" name="object 16"/>
                <p:cNvSpPr/>
                <p:nvPr/>
              </p:nvSpPr>
              <p:spPr>
                <a:xfrm>
                  <a:off x="4707382" y="1527810"/>
                  <a:ext cx="1270" cy="3810"/>
                </a:xfrm>
                <a:custGeom>
                  <a:avLst/>
                  <a:gdLst/>
                  <a:ahLst/>
                  <a:cxnLst/>
                  <a:rect l="l" t="t" r="r" b="b"/>
                  <a:pathLst>
                    <a:path w="1270" h="3809">
                      <a:moveTo>
                        <a:pt x="0" y="3810"/>
                      </a:moveTo>
                      <a:lnTo>
                        <a:pt x="1214" y="3810"/>
                      </a:lnTo>
                      <a:lnTo>
                        <a:pt x="1214" y="0"/>
                      </a:lnTo>
                      <a:lnTo>
                        <a:pt x="0" y="0"/>
                      </a:lnTo>
                      <a:lnTo>
                        <a:pt x="0" y="3810"/>
                      </a:lnTo>
                      <a:close/>
                    </a:path>
                  </a:pathLst>
                </a:custGeom>
                <a:solidFill>
                  <a:srgbClr val="C3411F"/>
                </a:solidFill>
              </p:spPr>
              <p:txBody>
                <a:bodyPr wrap="square" lIns="0" tIns="0" rIns="0" bIns="0" rtlCol="0"/>
                <a:lstStyle/>
                <a:p>
                  <a:endParaRPr sz="1800"/>
                </a:p>
              </p:txBody>
            </p:sp>
            <p:sp>
              <p:nvSpPr>
                <p:cNvPr id="23" name="object 17"/>
                <p:cNvSpPr/>
                <p:nvPr/>
              </p:nvSpPr>
              <p:spPr>
                <a:xfrm>
                  <a:off x="4709921" y="1525777"/>
                  <a:ext cx="12700" cy="5715"/>
                </a:xfrm>
                <a:custGeom>
                  <a:avLst/>
                  <a:gdLst/>
                  <a:ahLst/>
                  <a:cxnLst/>
                  <a:rect l="l" t="t" r="r" b="b"/>
                  <a:pathLst>
                    <a:path w="12700" h="5715">
                      <a:moveTo>
                        <a:pt x="12700" y="0"/>
                      </a:moveTo>
                      <a:lnTo>
                        <a:pt x="10032" y="2794"/>
                      </a:lnTo>
                      <a:lnTo>
                        <a:pt x="0" y="5461"/>
                      </a:lnTo>
                      <a:lnTo>
                        <a:pt x="12700" y="5461"/>
                      </a:lnTo>
                      <a:lnTo>
                        <a:pt x="12700" y="0"/>
                      </a:lnTo>
                      <a:close/>
                    </a:path>
                  </a:pathLst>
                </a:custGeom>
                <a:solidFill>
                  <a:srgbClr val="C3411F"/>
                </a:solidFill>
              </p:spPr>
              <p:txBody>
                <a:bodyPr wrap="square" lIns="0" tIns="0" rIns="0" bIns="0" rtlCol="0"/>
                <a:lstStyle/>
                <a:p>
                  <a:endParaRPr sz="1800"/>
                </a:p>
              </p:txBody>
            </p:sp>
            <p:sp>
              <p:nvSpPr>
                <p:cNvPr id="30" name="object 24"/>
                <p:cNvSpPr/>
                <p:nvPr/>
              </p:nvSpPr>
              <p:spPr>
                <a:xfrm>
                  <a:off x="2666873" y="5157596"/>
                  <a:ext cx="17780" cy="5715"/>
                </a:xfrm>
                <a:custGeom>
                  <a:avLst/>
                  <a:gdLst/>
                  <a:ahLst/>
                  <a:cxnLst/>
                  <a:rect l="l" t="t" r="r" b="b"/>
                  <a:pathLst>
                    <a:path w="17780" h="5714">
                      <a:moveTo>
                        <a:pt x="17271" y="0"/>
                      </a:moveTo>
                      <a:lnTo>
                        <a:pt x="0" y="0"/>
                      </a:lnTo>
                      <a:lnTo>
                        <a:pt x="0" y="5333"/>
                      </a:lnTo>
                      <a:lnTo>
                        <a:pt x="3556" y="2539"/>
                      </a:lnTo>
                      <a:lnTo>
                        <a:pt x="17271" y="0"/>
                      </a:lnTo>
                      <a:close/>
                    </a:path>
                  </a:pathLst>
                </a:custGeom>
                <a:solidFill>
                  <a:srgbClr val="489E3E"/>
                </a:solidFill>
              </p:spPr>
              <p:txBody>
                <a:bodyPr wrap="square" lIns="0" tIns="0" rIns="0" bIns="0" rtlCol="0"/>
                <a:lstStyle/>
                <a:p>
                  <a:endParaRPr sz="1800"/>
                </a:p>
              </p:txBody>
            </p:sp>
            <p:sp>
              <p:nvSpPr>
                <p:cNvPr id="31" name="object 25"/>
                <p:cNvSpPr/>
                <p:nvPr/>
              </p:nvSpPr>
              <p:spPr>
                <a:xfrm>
                  <a:off x="2685536" y="5157470"/>
                  <a:ext cx="2540" cy="2540"/>
                </a:xfrm>
                <a:custGeom>
                  <a:avLst/>
                  <a:gdLst/>
                  <a:ahLst/>
                  <a:cxnLst/>
                  <a:rect l="l" t="t" r="r" b="b"/>
                  <a:pathLst>
                    <a:path w="2539" h="2539">
                      <a:moveTo>
                        <a:pt x="0" y="2539"/>
                      </a:moveTo>
                      <a:lnTo>
                        <a:pt x="2164" y="2539"/>
                      </a:lnTo>
                      <a:lnTo>
                        <a:pt x="2164" y="0"/>
                      </a:lnTo>
                      <a:lnTo>
                        <a:pt x="0" y="0"/>
                      </a:lnTo>
                      <a:lnTo>
                        <a:pt x="0" y="2539"/>
                      </a:lnTo>
                      <a:close/>
                    </a:path>
                  </a:pathLst>
                </a:custGeom>
                <a:solidFill>
                  <a:srgbClr val="489E3E"/>
                </a:solidFill>
              </p:spPr>
              <p:txBody>
                <a:bodyPr wrap="square" lIns="0" tIns="0" rIns="0" bIns="0" rtlCol="0"/>
                <a:lstStyle/>
                <a:p>
                  <a:endParaRPr sz="1800"/>
                </a:p>
              </p:txBody>
            </p:sp>
            <p:sp>
              <p:nvSpPr>
                <p:cNvPr id="32" name="object 26"/>
                <p:cNvSpPr/>
                <p:nvPr/>
              </p:nvSpPr>
              <p:spPr>
                <a:xfrm flipH="1">
                  <a:off x="2677282" y="3559809"/>
                  <a:ext cx="45719" cy="1654810"/>
                </a:xfrm>
                <a:custGeom>
                  <a:avLst/>
                  <a:gdLst/>
                  <a:ahLst/>
                  <a:cxnLst/>
                  <a:rect l="l" t="t" r="r" b="b"/>
                  <a:pathLst>
                    <a:path h="1654810">
                      <a:moveTo>
                        <a:pt x="0" y="0"/>
                      </a:moveTo>
                      <a:lnTo>
                        <a:pt x="0" y="1654810"/>
                      </a:lnTo>
                    </a:path>
                  </a:pathLst>
                </a:custGeom>
                <a:ln w="20827">
                  <a:solidFill>
                    <a:srgbClr val="489E3E"/>
                  </a:solidFill>
                </a:ln>
              </p:spPr>
              <p:txBody>
                <a:bodyPr wrap="square" lIns="0" tIns="0" rIns="0" bIns="0" rtlCol="0"/>
                <a:lstStyle/>
                <a:p>
                  <a:endParaRPr sz="1800"/>
                </a:p>
              </p:txBody>
            </p:sp>
            <p:sp>
              <p:nvSpPr>
                <p:cNvPr id="34" name="object 28"/>
                <p:cNvSpPr/>
                <p:nvPr/>
              </p:nvSpPr>
              <p:spPr>
                <a:xfrm>
                  <a:off x="6824543" y="1294130"/>
                  <a:ext cx="0" cy="1824989"/>
                </a:xfrm>
                <a:custGeom>
                  <a:avLst/>
                  <a:gdLst/>
                  <a:ahLst/>
                  <a:cxnLst/>
                  <a:rect l="l" t="t" r="r" b="b"/>
                  <a:pathLst>
                    <a:path h="1824989">
                      <a:moveTo>
                        <a:pt x="0" y="0"/>
                      </a:moveTo>
                      <a:lnTo>
                        <a:pt x="0" y="1824989"/>
                      </a:lnTo>
                    </a:path>
                  </a:pathLst>
                </a:custGeom>
                <a:ln w="33020">
                  <a:solidFill>
                    <a:srgbClr val="21649A"/>
                  </a:solidFill>
                </a:ln>
              </p:spPr>
              <p:txBody>
                <a:bodyPr wrap="square" lIns="0" tIns="0" rIns="0" bIns="0" rtlCol="0"/>
                <a:lstStyle/>
                <a:p>
                  <a:endParaRPr sz="1800"/>
                </a:p>
              </p:txBody>
            </p:sp>
            <p:sp>
              <p:nvSpPr>
                <p:cNvPr id="36" name="object 30"/>
                <p:cNvSpPr txBox="1"/>
                <p:nvPr/>
              </p:nvSpPr>
              <p:spPr>
                <a:xfrm>
                  <a:off x="9439782" y="3233672"/>
                  <a:ext cx="556260" cy="197490"/>
                </a:xfrm>
                <a:prstGeom prst="rect">
                  <a:avLst/>
                </a:prstGeom>
              </p:spPr>
              <p:txBody>
                <a:bodyPr vert="horz" wrap="square" lIns="0" tIns="12700" rIns="0" bIns="0" rtlCol="0">
                  <a:spAutoFit/>
                </a:bodyPr>
                <a:lstStyle/>
                <a:p>
                  <a:pPr marL="12700">
                    <a:spcBef>
                      <a:spcPts val="100"/>
                    </a:spcBef>
                  </a:pPr>
                  <a:r>
                    <a:rPr sz="1200" b="1" dirty="0">
                      <a:solidFill>
                        <a:srgbClr val="FFFFFF"/>
                      </a:solidFill>
                      <a:latin typeface="微软雅黑" panose="020B0503020204020204" charset="-122"/>
                      <a:cs typeface="微软雅黑" panose="020B0503020204020204" charset="-122"/>
                    </a:rPr>
                    <a:t>202</a:t>
                  </a:r>
                  <a:r>
                    <a:rPr lang="en-US" altLang="zh-CN" sz="1200" b="1" dirty="0">
                      <a:solidFill>
                        <a:srgbClr val="FFFFFF"/>
                      </a:solidFill>
                      <a:latin typeface="微软雅黑" panose="020B0503020204020204" charset="-122"/>
                      <a:cs typeface="微软雅黑" panose="020B0503020204020204" charset="-122"/>
                    </a:rPr>
                    <a:t>2</a:t>
                  </a:r>
                  <a:r>
                    <a:rPr sz="1200" b="1" dirty="0">
                      <a:solidFill>
                        <a:srgbClr val="FFFFFF"/>
                      </a:solidFill>
                      <a:latin typeface="微软雅黑" panose="020B0503020204020204" charset="-122"/>
                      <a:cs typeface="微软雅黑" panose="020B0503020204020204" charset="-122"/>
                    </a:rPr>
                    <a:t>年</a:t>
                  </a:r>
                  <a:endParaRPr sz="1200" dirty="0">
                    <a:latin typeface="微软雅黑" panose="020B0503020204020204" charset="-122"/>
                    <a:cs typeface="微软雅黑" panose="020B0503020204020204" charset="-122"/>
                  </a:endParaRPr>
                </a:p>
              </p:txBody>
            </p:sp>
            <p:sp>
              <p:nvSpPr>
                <p:cNvPr id="38" name="object 32"/>
                <p:cNvSpPr/>
                <p:nvPr/>
              </p:nvSpPr>
              <p:spPr>
                <a:xfrm>
                  <a:off x="8659114" y="1191260"/>
                  <a:ext cx="1270" cy="3810"/>
                </a:xfrm>
                <a:custGeom>
                  <a:avLst/>
                  <a:gdLst/>
                  <a:ahLst/>
                  <a:cxnLst/>
                  <a:rect l="l" t="t" r="r" b="b"/>
                  <a:pathLst>
                    <a:path w="1270" h="3809">
                      <a:moveTo>
                        <a:pt x="0" y="3810"/>
                      </a:moveTo>
                      <a:lnTo>
                        <a:pt x="1179" y="3810"/>
                      </a:lnTo>
                      <a:lnTo>
                        <a:pt x="1179" y="0"/>
                      </a:lnTo>
                      <a:lnTo>
                        <a:pt x="0" y="0"/>
                      </a:lnTo>
                      <a:lnTo>
                        <a:pt x="0" y="3810"/>
                      </a:lnTo>
                      <a:close/>
                    </a:path>
                  </a:pathLst>
                </a:custGeom>
                <a:solidFill>
                  <a:srgbClr val="489E3E"/>
                </a:solidFill>
              </p:spPr>
              <p:txBody>
                <a:bodyPr wrap="square" lIns="0" tIns="0" rIns="0" bIns="0" rtlCol="0"/>
                <a:lstStyle/>
                <a:p>
                  <a:endParaRPr sz="1800"/>
                </a:p>
              </p:txBody>
            </p:sp>
            <p:sp>
              <p:nvSpPr>
                <p:cNvPr id="39" name="object 33"/>
                <p:cNvSpPr/>
                <p:nvPr/>
              </p:nvSpPr>
              <p:spPr>
                <a:xfrm>
                  <a:off x="8661654" y="1188466"/>
                  <a:ext cx="12700" cy="6985"/>
                </a:xfrm>
                <a:custGeom>
                  <a:avLst/>
                  <a:gdLst/>
                  <a:ahLst/>
                  <a:cxnLst/>
                  <a:rect l="l" t="t" r="r" b="b"/>
                  <a:pathLst>
                    <a:path w="12700" h="6984">
                      <a:moveTo>
                        <a:pt x="12700" y="0"/>
                      </a:moveTo>
                      <a:lnTo>
                        <a:pt x="10032" y="3429"/>
                      </a:lnTo>
                      <a:lnTo>
                        <a:pt x="0" y="6604"/>
                      </a:lnTo>
                      <a:lnTo>
                        <a:pt x="12700" y="6604"/>
                      </a:lnTo>
                      <a:lnTo>
                        <a:pt x="12700" y="0"/>
                      </a:lnTo>
                      <a:close/>
                    </a:path>
                  </a:pathLst>
                </a:custGeom>
                <a:solidFill>
                  <a:srgbClr val="489E3E"/>
                </a:solidFill>
              </p:spPr>
              <p:txBody>
                <a:bodyPr wrap="square" lIns="0" tIns="0" rIns="0" bIns="0" rtlCol="0"/>
                <a:lstStyle/>
                <a:p>
                  <a:endParaRPr sz="1800"/>
                </a:p>
              </p:txBody>
            </p:sp>
          </p:grpSp>
        </p:grpSp>
        <p:sp>
          <p:nvSpPr>
            <p:cNvPr id="46" name="文本框 45"/>
            <p:cNvSpPr txBox="1"/>
            <p:nvPr/>
          </p:nvSpPr>
          <p:spPr>
            <a:xfrm>
              <a:off x="19051" y="1655563"/>
              <a:ext cx="3790399" cy="646587"/>
            </a:xfrm>
            <a:prstGeom prst="rect">
              <a:avLst/>
            </a:prstGeom>
            <a:noFill/>
          </p:spPr>
          <p:txBody>
            <a:bodyPr wrap="square" rtlCol="0">
              <a:spAutoFit/>
            </a:bodyPr>
            <a:lstStyle/>
            <a:p>
              <a:r>
                <a:rPr kumimoji="1" lang="zh-CN" altLang="en-US" sz="1800" dirty="0">
                  <a:solidFill>
                    <a:schemeClr val="tx1">
                      <a:lumMod val="50000"/>
                      <a:lumOff val="50000"/>
                    </a:schemeClr>
                  </a:solidFill>
                </a:rPr>
                <a:t>成立跨界分离前身</a:t>
              </a:r>
              <a:endParaRPr kumimoji="1" lang="en-US" altLang="zh-CN" sz="1800" dirty="0">
                <a:solidFill>
                  <a:schemeClr val="tx1">
                    <a:lumMod val="50000"/>
                    <a:lumOff val="50000"/>
                  </a:schemeClr>
                </a:solidFill>
              </a:endParaRPr>
            </a:p>
            <a:p>
              <a:r>
                <a:rPr kumimoji="1" lang="zh-CN" altLang="en-US" sz="1800" dirty="0">
                  <a:solidFill>
                    <a:schemeClr val="tx1">
                      <a:lumMod val="50000"/>
                      <a:lumOff val="50000"/>
                    </a:schemeClr>
                  </a:solidFill>
                </a:rPr>
                <a:t>青海跨界轻金属分离技术有限公司</a:t>
              </a:r>
              <a:endParaRPr kumimoji="1" lang="zh-CN" altLang="en-US" sz="1800" dirty="0">
                <a:solidFill>
                  <a:schemeClr val="tx1">
                    <a:lumMod val="50000"/>
                    <a:lumOff val="50000"/>
                  </a:schemeClr>
                </a:solidFill>
              </a:endParaRPr>
            </a:p>
          </p:txBody>
        </p:sp>
        <p:sp>
          <p:nvSpPr>
            <p:cNvPr id="47" name="文本框 46"/>
            <p:cNvSpPr txBox="1"/>
            <p:nvPr/>
          </p:nvSpPr>
          <p:spPr>
            <a:xfrm>
              <a:off x="2100298" y="5380913"/>
              <a:ext cx="3955161" cy="646587"/>
            </a:xfrm>
            <a:prstGeom prst="rect">
              <a:avLst/>
            </a:prstGeom>
            <a:noFill/>
          </p:spPr>
          <p:txBody>
            <a:bodyPr wrap="square" rtlCol="0">
              <a:spAutoFit/>
            </a:bodyPr>
            <a:lstStyle/>
            <a:p>
              <a:r>
                <a:rPr kumimoji="1" lang="zh-CN" altLang="en-US" sz="1800" dirty="0">
                  <a:solidFill>
                    <a:schemeClr val="tx1">
                      <a:lumMod val="50000"/>
                      <a:lumOff val="50000"/>
                    </a:schemeClr>
                  </a:solidFill>
                  <a:latin typeface="等线" panose="02010600030101010101" pitchFamily="2" charset="-122"/>
                  <a:ea typeface="等线" panose="02010600030101010101" pitchFamily="2" charset="-122"/>
                </a:rPr>
                <a:t>公司更名为</a:t>
              </a:r>
              <a:endParaRPr kumimoji="1" lang="en-US" altLang="zh-CN" sz="1800" dirty="0">
                <a:solidFill>
                  <a:schemeClr val="tx1">
                    <a:lumMod val="50000"/>
                    <a:lumOff val="50000"/>
                  </a:schemeClr>
                </a:solidFill>
                <a:latin typeface="等线" panose="02010600030101010101" pitchFamily="2" charset="-122"/>
                <a:ea typeface="等线" panose="02010600030101010101" pitchFamily="2" charset="-122"/>
              </a:endParaRPr>
            </a:p>
            <a:p>
              <a:r>
                <a:rPr kumimoji="1" lang="zh-CN" altLang="en-US" sz="1800" dirty="0">
                  <a:solidFill>
                    <a:schemeClr val="tx1">
                      <a:lumMod val="50000"/>
                      <a:lumOff val="50000"/>
                    </a:schemeClr>
                  </a:solidFill>
                  <a:latin typeface="等线" panose="02010600030101010101" pitchFamily="2" charset="-122"/>
                  <a:ea typeface="等线" panose="02010600030101010101" pitchFamily="2" charset="-122"/>
                </a:rPr>
                <a:t>青海跨界分离技术有限公司</a:t>
              </a:r>
              <a:endParaRPr kumimoji="1" lang="zh-CN" altLang="en-US" sz="1800" dirty="0">
                <a:solidFill>
                  <a:schemeClr val="tx1">
                    <a:lumMod val="50000"/>
                    <a:lumOff val="50000"/>
                  </a:schemeClr>
                </a:solidFill>
                <a:latin typeface="等线" panose="02010600030101010101" pitchFamily="2" charset="-122"/>
                <a:ea typeface="等线" panose="02010600030101010101" pitchFamily="2" charset="-122"/>
              </a:endParaRPr>
            </a:p>
          </p:txBody>
        </p:sp>
        <p:sp>
          <p:nvSpPr>
            <p:cNvPr id="48" name="object 10"/>
            <p:cNvSpPr txBox="1"/>
            <p:nvPr/>
          </p:nvSpPr>
          <p:spPr>
            <a:xfrm>
              <a:off x="6845908" y="3792125"/>
              <a:ext cx="762764" cy="197490"/>
            </a:xfrm>
            <a:prstGeom prst="rect">
              <a:avLst/>
            </a:prstGeom>
          </p:spPr>
          <p:txBody>
            <a:bodyPr vert="horz" wrap="square" lIns="0" tIns="12700" rIns="0" bIns="0" rtlCol="0">
              <a:spAutoFit/>
            </a:bodyPr>
            <a:lstStyle/>
            <a:p>
              <a:pPr marL="12700">
                <a:spcBef>
                  <a:spcPts val="100"/>
                </a:spcBef>
              </a:pPr>
              <a:r>
                <a:rPr lang="en-US" altLang="zh-CN" sz="1200" b="1" dirty="0">
                  <a:solidFill>
                    <a:srgbClr val="FFFFFF"/>
                  </a:solidFill>
                  <a:latin typeface="等线" panose="02010600030101010101" pitchFamily="2" charset="-122"/>
                  <a:ea typeface="等线" panose="02010600030101010101" pitchFamily="2" charset="-122"/>
                  <a:cs typeface="微软雅黑" panose="020B0503020204020204" charset="-122"/>
                </a:rPr>
                <a:t>2021</a:t>
              </a:r>
              <a:r>
                <a:rPr sz="1200" b="1" dirty="0">
                  <a:solidFill>
                    <a:srgbClr val="FFFFFF"/>
                  </a:solidFill>
                  <a:latin typeface="等线" panose="02010600030101010101" pitchFamily="2" charset="-122"/>
                  <a:ea typeface="等线" panose="02010600030101010101" pitchFamily="2" charset="-122"/>
                  <a:cs typeface="微软雅黑" panose="020B0503020204020204" charset="-122"/>
                </a:rPr>
                <a:t>年</a:t>
              </a:r>
              <a:endParaRPr sz="1200" b="1" dirty="0">
                <a:latin typeface="等线" panose="02010600030101010101" pitchFamily="2" charset="-122"/>
                <a:ea typeface="等线" panose="02010600030101010101" pitchFamily="2" charset="-122"/>
                <a:cs typeface="微软雅黑" panose="020B0503020204020204" charset="-122"/>
              </a:endParaRPr>
            </a:p>
          </p:txBody>
        </p:sp>
        <p:sp>
          <p:nvSpPr>
            <p:cNvPr id="49" name="文本框 48"/>
            <p:cNvSpPr txBox="1"/>
            <p:nvPr/>
          </p:nvSpPr>
          <p:spPr>
            <a:xfrm>
              <a:off x="6247555" y="1852584"/>
              <a:ext cx="2911148" cy="646587"/>
            </a:xfrm>
            <a:prstGeom prst="rect">
              <a:avLst/>
            </a:prstGeom>
            <a:noFill/>
          </p:spPr>
          <p:txBody>
            <a:bodyPr wrap="square" rtlCol="0">
              <a:spAutoFit/>
            </a:bodyPr>
            <a:lstStyle/>
            <a:p>
              <a:pPr lvl="0"/>
              <a:r>
                <a:rPr lang="zh-CN" altLang="en-US" sz="1800" dirty="0">
                  <a:solidFill>
                    <a:schemeClr val="tx1">
                      <a:lumMod val="50000"/>
                      <a:lumOff val="50000"/>
                    </a:schemeClr>
                  </a:solidFill>
                </a:rPr>
                <a:t>公司</a:t>
              </a:r>
              <a:r>
                <a:rPr lang="zh-CN" altLang="zh-CN" sz="1800" dirty="0">
                  <a:solidFill>
                    <a:schemeClr val="tx1">
                      <a:lumMod val="50000"/>
                      <a:lumOff val="50000"/>
                    </a:schemeClr>
                  </a:solidFill>
                </a:rPr>
                <a:t>被授予青海省科技型企业称号</a:t>
              </a:r>
              <a:endParaRPr lang="zh-CN" altLang="en-US" sz="1800" dirty="0">
                <a:solidFill>
                  <a:schemeClr val="tx1">
                    <a:lumMod val="50000"/>
                    <a:lumOff val="50000"/>
                  </a:schemeClr>
                </a:solidFill>
              </a:endParaRPr>
            </a:p>
          </p:txBody>
        </p:sp>
        <p:sp>
          <p:nvSpPr>
            <p:cNvPr id="51" name="矩形 50"/>
            <p:cNvSpPr/>
            <p:nvPr/>
          </p:nvSpPr>
          <p:spPr>
            <a:xfrm>
              <a:off x="8277369" y="4118262"/>
              <a:ext cx="36000" cy="17509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52" name="文本框 51"/>
            <p:cNvSpPr txBox="1"/>
            <p:nvPr/>
          </p:nvSpPr>
          <p:spPr>
            <a:xfrm>
              <a:off x="8399783" y="5499879"/>
              <a:ext cx="2829699" cy="369460"/>
            </a:xfrm>
            <a:prstGeom prst="rect">
              <a:avLst/>
            </a:prstGeom>
            <a:noFill/>
          </p:spPr>
          <p:txBody>
            <a:bodyPr wrap="square" rtlCol="0">
              <a:spAutoFit/>
            </a:bodyPr>
            <a:lstStyle/>
            <a:p>
              <a:r>
                <a:rPr kumimoji="1" lang="zh-CN" altLang="en-US" sz="1800" dirty="0">
                  <a:solidFill>
                    <a:schemeClr val="tx1">
                      <a:lumMod val="50000"/>
                      <a:lumOff val="50000"/>
                    </a:schemeClr>
                  </a:solidFill>
                  <a:latin typeface="等线" panose="02010600030101010101" pitchFamily="2" charset="-122"/>
                  <a:ea typeface="等线" panose="02010600030101010101" pitchFamily="2" charset="-122"/>
                </a:rPr>
                <a:t>二代铝系吸附剂成功上线</a:t>
              </a:r>
              <a:endParaRPr kumimoji="1" lang="zh-CN" altLang="en-US" sz="1800" dirty="0">
                <a:solidFill>
                  <a:schemeClr val="tx1">
                    <a:lumMod val="50000"/>
                    <a:lumOff val="50000"/>
                  </a:schemeClr>
                </a:solidFill>
                <a:latin typeface="等线" panose="02010600030101010101" pitchFamily="2" charset="-122"/>
                <a:ea typeface="等线" panose="02010600030101010101" pitchFamily="2" charset="-122"/>
              </a:endParaRPr>
            </a:p>
          </p:txBody>
        </p:sp>
        <p:sp>
          <p:nvSpPr>
            <p:cNvPr id="20" name="object 11"/>
            <p:cNvSpPr/>
            <p:nvPr/>
          </p:nvSpPr>
          <p:spPr>
            <a:xfrm>
              <a:off x="10086694" y="3687723"/>
              <a:ext cx="2134870" cy="433070"/>
            </a:xfrm>
            <a:custGeom>
              <a:avLst/>
              <a:gdLst/>
              <a:ahLst/>
              <a:cxnLst/>
              <a:rect l="l" t="t" r="r" b="b"/>
              <a:pathLst>
                <a:path w="2134870" h="433070">
                  <a:moveTo>
                    <a:pt x="1965325" y="0"/>
                  </a:moveTo>
                  <a:lnTo>
                    <a:pt x="0" y="0"/>
                  </a:lnTo>
                  <a:lnTo>
                    <a:pt x="169417" y="216407"/>
                  </a:lnTo>
                  <a:lnTo>
                    <a:pt x="0" y="432815"/>
                  </a:lnTo>
                  <a:lnTo>
                    <a:pt x="1965325" y="432815"/>
                  </a:lnTo>
                  <a:lnTo>
                    <a:pt x="2134743" y="216407"/>
                  </a:lnTo>
                  <a:lnTo>
                    <a:pt x="1965325" y="0"/>
                  </a:lnTo>
                  <a:close/>
                </a:path>
              </a:pathLst>
            </a:custGeom>
            <a:solidFill>
              <a:srgbClr val="C3411F"/>
            </a:solidFill>
          </p:spPr>
          <p:txBody>
            <a:bodyPr wrap="square" lIns="0" tIns="0" rIns="0" bIns="0" rtlCol="0"/>
            <a:lstStyle/>
            <a:p>
              <a:endParaRPr sz="1800"/>
            </a:p>
          </p:txBody>
        </p:sp>
        <p:sp>
          <p:nvSpPr>
            <p:cNvPr id="21" name="矩形 20"/>
            <p:cNvSpPr/>
            <p:nvPr/>
          </p:nvSpPr>
          <p:spPr>
            <a:xfrm>
              <a:off x="10208935" y="1852583"/>
              <a:ext cx="45719" cy="182498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a:off x="10254654" y="1753523"/>
              <a:ext cx="1937346" cy="646331"/>
            </a:xfrm>
            <a:prstGeom prst="rect">
              <a:avLst/>
            </a:prstGeom>
            <a:noFill/>
          </p:spPr>
          <p:txBody>
            <a:bodyPr wrap="square" rtlCol="0">
              <a:spAutoFit/>
            </a:bodyPr>
            <a:lstStyle/>
            <a:p>
              <a:r>
                <a:rPr lang="zh-CN" altLang="en-US" sz="1800" dirty="0">
                  <a:solidFill>
                    <a:schemeClr val="tx1">
                      <a:lumMod val="50000"/>
                      <a:lumOff val="50000"/>
                    </a:schemeClr>
                  </a:solidFill>
                </a:rPr>
                <a:t>大浪滩</a:t>
              </a:r>
              <a:r>
                <a:rPr lang="en-US" altLang="zh-CN" sz="1800" dirty="0">
                  <a:solidFill>
                    <a:schemeClr val="tx1">
                      <a:lumMod val="50000"/>
                      <a:lumOff val="50000"/>
                    </a:schemeClr>
                  </a:solidFill>
                </a:rPr>
                <a:t>2</a:t>
              </a:r>
              <a:r>
                <a:rPr lang="zh-CN" altLang="en-US" sz="1800" dirty="0">
                  <a:solidFill>
                    <a:schemeClr val="tx1">
                      <a:lumMod val="50000"/>
                      <a:lumOff val="50000"/>
                    </a:schemeClr>
                  </a:solidFill>
                </a:rPr>
                <a:t>千吨项目投产</a:t>
              </a:r>
              <a:endParaRPr lang="zh-CN" altLang="en-US" sz="1800" dirty="0">
                <a:solidFill>
                  <a:schemeClr val="tx1">
                    <a:lumMod val="50000"/>
                    <a:lumOff val="50000"/>
                  </a:schemeClr>
                </a:solidFill>
              </a:endParaRPr>
            </a:p>
          </p:txBody>
        </p:sp>
        <p:sp>
          <p:nvSpPr>
            <p:cNvPr id="25" name="object 30"/>
            <p:cNvSpPr txBox="1"/>
            <p:nvPr/>
          </p:nvSpPr>
          <p:spPr>
            <a:xfrm>
              <a:off x="10758524" y="3794845"/>
              <a:ext cx="556260" cy="197490"/>
            </a:xfrm>
            <a:prstGeom prst="rect">
              <a:avLst/>
            </a:prstGeom>
          </p:spPr>
          <p:txBody>
            <a:bodyPr vert="horz" wrap="square" lIns="0" tIns="12700" rIns="0" bIns="0" rtlCol="0">
              <a:spAutoFit/>
            </a:bodyPr>
            <a:lstStyle/>
            <a:p>
              <a:pPr marL="12700">
                <a:spcBef>
                  <a:spcPts val="100"/>
                </a:spcBef>
              </a:pPr>
              <a:r>
                <a:rPr sz="1200" b="1" dirty="0">
                  <a:solidFill>
                    <a:srgbClr val="FFFFFF"/>
                  </a:solidFill>
                  <a:latin typeface="微软雅黑" panose="020B0503020204020204" charset="-122"/>
                  <a:cs typeface="微软雅黑" panose="020B0503020204020204" charset="-122"/>
                </a:rPr>
                <a:t>202</a:t>
              </a:r>
              <a:r>
                <a:rPr lang="en-US" altLang="zh-CN" sz="1200" b="1" dirty="0">
                  <a:solidFill>
                    <a:srgbClr val="FFFFFF"/>
                  </a:solidFill>
                  <a:latin typeface="微软雅黑" panose="020B0503020204020204" charset="-122"/>
                  <a:cs typeface="微软雅黑" panose="020B0503020204020204" charset="-122"/>
                </a:rPr>
                <a:t>4</a:t>
              </a:r>
              <a:r>
                <a:rPr sz="1200" b="1" dirty="0">
                  <a:solidFill>
                    <a:srgbClr val="FFFFFF"/>
                  </a:solidFill>
                  <a:latin typeface="微软雅黑" panose="020B0503020204020204" charset="-122"/>
                  <a:cs typeface="微软雅黑" panose="020B0503020204020204" charset="-122"/>
                </a:rPr>
                <a:t>年</a:t>
              </a:r>
              <a:endParaRPr sz="1200" dirty="0">
                <a:latin typeface="微软雅黑" panose="020B0503020204020204" charset="-122"/>
                <a:cs typeface="微软雅黑" panose="020B0503020204020204" charset="-122"/>
              </a:endParaRPr>
            </a:p>
          </p:txBody>
        </p:sp>
      </p:grpSp>
      <p:grpSp>
        <p:nvGrpSpPr>
          <p:cNvPr id="27" name="组合 26"/>
          <p:cNvGrpSpPr/>
          <p:nvPr/>
        </p:nvGrpSpPr>
        <p:grpSpPr>
          <a:xfrm>
            <a:off x="10485040" y="198825"/>
            <a:ext cx="1494503" cy="1155696"/>
            <a:chOff x="8421462" y="173101"/>
            <a:chExt cx="1494503" cy="1155696"/>
          </a:xfrm>
        </p:grpSpPr>
        <p:sp>
          <p:nvSpPr>
            <p:cNvPr id="28" name="文本框 27"/>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29" name="文本框 28"/>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54055" y="776670"/>
            <a:ext cx="4782067" cy="707886"/>
          </a:xfrm>
          <a:prstGeom prst="rect">
            <a:avLst/>
          </a:prstGeom>
          <a:noFill/>
        </p:spPr>
        <p:txBody>
          <a:bodyPr wrap="square" rtlCol="0">
            <a:spAutoFit/>
          </a:bodyPr>
          <a:lstStyle/>
          <a:p>
            <a:r>
              <a:rPr kumimoji="1" lang="zh-CN" altLang="en-US" sz="4000" b="1" dirty="0"/>
              <a:t>公司核心竞争优势</a:t>
            </a:r>
            <a:endParaRPr kumimoji="1" lang="zh-CN" altLang="en-US" sz="4000" b="1" dirty="0"/>
          </a:p>
        </p:txBody>
      </p:sp>
      <p:pic>
        <p:nvPicPr>
          <p:cNvPr id="3" name="图片占位符 17"/>
          <p:cNvPicPr>
            <a:picLocks noChangeAspect="1"/>
          </p:cNvPicPr>
          <p:nvPr/>
        </p:nvPicPr>
        <p:blipFill>
          <a:blip/>
          <a:srcRect/>
          <a:stretch>
            <a:fillRect/>
          </a:stretch>
        </p:blipFill>
        <p:spPr>
          <a:xfrm>
            <a:off x="611866" y="2144509"/>
            <a:ext cx="2016124" cy="2014537"/>
          </a:xfrm>
          <a:custGeom>
            <a:avLst/>
            <a:gdLst>
              <a:gd name="connsiteX0" fmla="*/ 1007535 w 2015070"/>
              <a:gd name="connsiteY0" fmla="*/ 0 h 2015070"/>
              <a:gd name="connsiteX1" fmla="*/ 2015070 w 2015070"/>
              <a:gd name="connsiteY1" fmla="*/ 1007535 h 2015070"/>
              <a:gd name="connsiteX2" fmla="*/ 1007535 w 2015070"/>
              <a:gd name="connsiteY2" fmla="*/ 2015070 h 2015070"/>
              <a:gd name="connsiteX3" fmla="*/ 0 w 2015070"/>
              <a:gd name="connsiteY3" fmla="*/ 1007535 h 2015070"/>
              <a:gd name="connsiteX4" fmla="*/ 1007535 w 2015070"/>
              <a:gd name="connsiteY4" fmla="*/ 0 h 201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70" h="2015070">
                <a:moveTo>
                  <a:pt x="1007535" y="0"/>
                </a:moveTo>
                <a:cubicBezTo>
                  <a:pt x="1563981" y="0"/>
                  <a:pt x="2015070" y="451089"/>
                  <a:pt x="2015070" y="1007535"/>
                </a:cubicBezTo>
                <a:cubicBezTo>
                  <a:pt x="2015070" y="1563981"/>
                  <a:pt x="1563981" y="2015070"/>
                  <a:pt x="1007535" y="2015070"/>
                </a:cubicBezTo>
                <a:cubicBezTo>
                  <a:pt x="451089" y="2015070"/>
                  <a:pt x="0" y="1563981"/>
                  <a:pt x="0" y="1007535"/>
                </a:cubicBezTo>
                <a:cubicBezTo>
                  <a:pt x="0" y="451089"/>
                  <a:pt x="451089" y="0"/>
                  <a:pt x="1007535" y="0"/>
                </a:cubicBezTo>
                <a:close/>
              </a:path>
            </a:pathLst>
          </a:custGeom>
        </p:spPr>
      </p:pic>
      <p:pic>
        <p:nvPicPr>
          <p:cNvPr id="4" name="图片占位符 19"/>
          <p:cNvPicPr>
            <a:picLocks noChangeAspect="1"/>
          </p:cNvPicPr>
          <p:nvPr/>
        </p:nvPicPr>
        <p:blipFill>
          <a:blip/>
          <a:srcRect/>
          <a:stretch>
            <a:fillRect/>
          </a:stretch>
        </p:blipFill>
        <p:spPr>
          <a:xfrm>
            <a:off x="3600680" y="2144514"/>
            <a:ext cx="2014539" cy="2014537"/>
          </a:xfrm>
          <a:custGeom>
            <a:avLst/>
            <a:gdLst>
              <a:gd name="connsiteX0" fmla="*/ 1007535 w 2015070"/>
              <a:gd name="connsiteY0" fmla="*/ 0 h 2015070"/>
              <a:gd name="connsiteX1" fmla="*/ 2015070 w 2015070"/>
              <a:gd name="connsiteY1" fmla="*/ 1007535 h 2015070"/>
              <a:gd name="connsiteX2" fmla="*/ 1007535 w 2015070"/>
              <a:gd name="connsiteY2" fmla="*/ 2015070 h 2015070"/>
              <a:gd name="connsiteX3" fmla="*/ 0 w 2015070"/>
              <a:gd name="connsiteY3" fmla="*/ 1007535 h 2015070"/>
              <a:gd name="connsiteX4" fmla="*/ 1007535 w 2015070"/>
              <a:gd name="connsiteY4" fmla="*/ 0 h 201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70" h="2015070">
                <a:moveTo>
                  <a:pt x="1007535" y="0"/>
                </a:moveTo>
                <a:cubicBezTo>
                  <a:pt x="1563981" y="0"/>
                  <a:pt x="2015070" y="451089"/>
                  <a:pt x="2015070" y="1007535"/>
                </a:cubicBezTo>
                <a:cubicBezTo>
                  <a:pt x="2015070" y="1563981"/>
                  <a:pt x="1563981" y="2015070"/>
                  <a:pt x="1007535" y="2015070"/>
                </a:cubicBezTo>
                <a:cubicBezTo>
                  <a:pt x="451089" y="2015070"/>
                  <a:pt x="0" y="1563981"/>
                  <a:pt x="0" y="1007535"/>
                </a:cubicBezTo>
                <a:cubicBezTo>
                  <a:pt x="0" y="451089"/>
                  <a:pt x="451089" y="0"/>
                  <a:pt x="1007535" y="0"/>
                </a:cubicBezTo>
                <a:close/>
              </a:path>
            </a:pathLst>
          </a:custGeom>
        </p:spPr>
      </p:pic>
      <p:pic>
        <p:nvPicPr>
          <p:cNvPr id="5" name="图片占位符 21"/>
          <p:cNvPicPr>
            <a:picLocks noChangeAspect="1"/>
          </p:cNvPicPr>
          <p:nvPr/>
        </p:nvPicPr>
        <p:blipFill>
          <a:blip/>
          <a:srcRect/>
          <a:stretch>
            <a:fillRect/>
          </a:stretch>
        </p:blipFill>
        <p:spPr>
          <a:xfrm>
            <a:off x="9573556" y="2144514"/>
            <a:ext cx="2014537" cy="2014537"/>
          </a:xfrm>
          <a:custGeom>
            <a:avLst/>
            <a:gdLst>
              <a:gd name="connsiteX0" fmla="*/ 1007535 w 2015070"/>
              <a:gd name="connsiteY0" fmla="*/ 0 h 2015070"/>
              <a:gd name="connsiteX1" fmla="*/ 2015070 w 2015070"/>
              <a:gd name="connsiteY1" fmla="*/ 1007535 h 2015070"/>
              <a:gd name="connsiteX2" fmla="*/ 1007535 w 2015070"/>
              <a:gd name="connsiteY2" fmla="*/ 2015070 h 2015070"/>
              <a:gd name="connsiteX3" fmla="*/ 0 w 2015070"/>
              <a:gd name="connsiteY3" fmla="*/ 1007535 h 2015070"/>
              <a:gd name="connsiteX4" fmla="*/ 1007535 w 2015070"/>
              <a:gd name="connsiteY4" fmla="*/ 0 h 201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70" h="2015070">
                <a:moveTo>
                  <a:pt x="1007535" y="0"/>
                </a:moveTo>
                <a:cubicBezTo>
                  <a:pt x="1563981" y="0"/>
                  <a:pt x="2015070" y="451089"/>
                  <a:pt x="2015070" y="1007535"/>
                </a:cubicBezTo>
                <a:cubicBezTo>
                  <a:pt x="2015070" y="1563981"/>
                  <a:pt x="1563981" y="2015070"/>
                  <a:pt x="1007535" y="2015070"/>
                </a:cubicBezTo>
                <a:cubicBezTo>
                  <a:pt x="451089" y="2015070"/>
                  <a:pt x="0" y="1563981"/>
                  <a:pt x="0" y="1007535"/>
                </a:cubicBezTo>
                <a:cubicBezTo>
                  <a:pt x="0" y="451089"/>
                  <a:pt x="451089" y="0"/>
                  <a:pt x="1007535" y="0"/>
                </a:cubicBezTo>
                <a:close/>
              </a:path>
            </a:pathLst>
          </a:custGeom>
        </p:spPr>
      </p:pic>
      <p:pic>
        <p:nvPicPr>
          <p:cNvPr id="6" name="图片占位符 23"/>
          <p:cNvPicPr>
            <a:picLocks noChangeAspect="1"/>
          </p:cNvPicPr>
          <p:nvPr/>
        </p:nvPicPr>
        <p:blipFill>
          <a:blip/>
          <a:srcRect/>
          <a:stretch>
            <a:fillRect/>
          </a:stretch>
        </p:blipFill>
        <p:spPr>
          <a:xfrm>
            <a:off x="6587914" y="2144516"/>
            <a:ext cx="2016124" cy="2014537"/>
          </a:xfrm>
          <a:custGeom>
            <a:avLst/>
            <a:gdLst>
              <a:gd name="connsiteX0" fmla="*/ 1007535 w 2015070"/>
              <a:gd name="connsiteY0" fmla="*/ 0 h 2015070"/>
              <a:gd name="connsiteX1" fmla="*/ 2015070 w 2015070"/>
              <a:gd name="connsiteY1" fmla="*/ 1007535 h 2015070"/>
              <a:gd name="connsiteX2" fmla="*/ 1007535 w 2015070"/>
              <a:gd name="connsiteY2" fmla="*/ 2015070 h 2015070"/>
              <a:gd name="connsiteX3" fmla="*/ 0 w 2015070"/>
              <a:gd name="connsiteY3" fmla="*/ 1007535 h 2015070"/>
              <a:gd name="connsiteX4" fmla="*/ 1007535 w 2015070"/>
              <a:gd name="connsiteY4" fmla="*/ 0 h 201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70" h="2015070">
                <a:moveTo>
                  <a:pt x="1007535" y="0"/>
                </a:moveTo>
                <a:cubicBezTo>
                  <a:pt x="1563981" y="0"/>
                  <a:pt x="2015070" y="451089"/>
                  <a:pt x="2015070" y="1007535"/>
                </a:cubicBezTo>
                <a:cubicBezTo>
                  <a:pt x="2015070" y="1563981"/>
                  <a:pt x="1563981" y="2015070"/>
                  <a:pt x="1007535" y="2015070"/>
                </a:cubicBezTo>
                <a:cubicBezTo>
                  <a:pt x="451089" y="2015070"/>
                  <a:pt x="0" y="1563981"/>
                  <a:pt x="0" y="1007535"/>
                </a:cubicBezTo>
                <a:cubicBezTo>
                  <a:pt x="0" y="451089"/>
                  <a:pt x="451089" y="0"/>
                  <a:pt x="1007535" y="0"/>
                </a:cubicBezTo>
                <a:close/>
              </a:path>
            </a:pathLst>
          </a:custGeom>
        </p:spPr>
      </p:pic>
      <p:sp>
        <p:nvSpPr>
          <p:cNvPr id="7" name="椭圆 6"/>
          <p:cNvSpPr/>
          <p:nvPr/>
        </p:nvSpPr>
        <p:spPr>
          <a:xfrm>
            <a:off x="800105" y="2366213"/>
            <a:ext cx="1647577" cy="1647577"/>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椭圆 7"/>
          <p:cNvSpPr/>
          <p:nvPr/>
        </p:nvSpPr>
        <p:spPr>
          <a:xfrm>
            <a:off x="3785746" y="2366213"/>
            <a:ext cx="1647577" cy="1647577"/>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椭圆 9"/>
          <p:cNvSpPr/>
          <p:nvPr/>
        </p:nvSpPr>
        <p:spPr>
          <a:xfrm>
            <a:off x="6771388" y="2366214"/>
            <a:ext cx="1647577" cy="1647577"/>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椭圆 11"/>
          <p:cNvSpPr/>
          <p:nvPr/>
        </p:nvSpPr>
        <p:spPr>
          <a:xfrm>
            <a:off x="9757028" y="2366213"/>
            <a:ext cx="1647577" cy="1647577"/>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椭圆 28"/>
          <p:cNvSpPr/>
          <p:nvPr/>
        </p:nvSpPr>
        <p:spPr>
          <a:xfrm>
            <a:off x="1296365" y="2829229"/>
            <a:ext cx="568391" cy="721548"/>
          </a:xfrm>
          <a:custGeom>
            <a:avLst/>
            <a:gdLst>
              <a:gd name="connsiteX0" fmla="*/ 134938 w 265113"/>
              <a:gd name="connsiteY0" fmla="*/ 55563 h 336550"/>
              <a:gd name="connsiteX1" fmla="*/ 134938 w 265113"/>
              <a:gd name="connsiteY1" fmla="*/ 292101 h 336550"/>
              <a:gd name="connsiteX2" fmla="*/ 225426 w 265113"/>
              <a:gd name="connsiteY2" fmla="*/ 195636 h 336550"/>
              <a:gd name="connsiteX3" fmla="*/ 225426 w 265113"/>
              <a:gd name="connsiteY3" fmla="*/ 85956 h 336550"/>
              <a:gd name="connsiteX4" fmla="*/ 224095 w 265113"/>
              <a:gd name="connsiteY4" fmla="*/ 85956 h 336550"/>
              <a:gd name="connsiteX5" fmla="*/ 173529 w 265113"/>
              <a:gd name="connsiteY5" fmla="*/ 88599 h 336550"/>
              <a:gd name="connsiteX6" fmla="*/ 136269 w 265113"/>
              <a:gd name="connsiteY6" fmla="*/ 55563 h 336550"/>
              <a:gd name="connsiteX7" fmla="*/ 134938 w 265113"/>
              <a:gd name="connsiteY7" fmla="*/ 55563 h 336550"/>
              <a:gd name="connsiteX8" fmla="*/ 133882 w 265113"/>
              <a:gd name="connsiteY8" fmla="*/ 0 h 336550"/>
              <a:gd name="connsiteX9" fmla="*/ 140510 w 265113"/>
              <a:gd name="connsiteY9" fmla="*/ 2629 h 336550"/>
              <a:gd name="connsiteX10" fmla="*/ 189556 w 265113"/>
              <a:gd name="connsiteY10" fmla="*/ 44698 h 336550"/>
              <a:gd name="connsiteX11" fmla="*/ 220044 w 265113"/>
              <a:gd name="connsiteY11" fmla="*/ 49957 h 336550"/>
              <a:gd name="connsiteX12" fmla="*/ 253183 w 265113"/>
              <a:gd name="connsiteY12" fmla="*/ 42069 h 336550"/>
              <a:gd name="connsiteX13" fmla="*/ 257160 w 265113"/>
              <a:gd name="connsiteY13" fmla="*/ 40754 h 336550"/>
              <a:gd name="connsiteX14" fmla="*/ 265113 w 265113"/>
              <a:gd name="connsiteY14" fmla="*/ 48642 h 336550"/>
              <a:gd name="connsiteX15" fmla="*/ 265113 w 265113"/>
              <a:gd name="connsiteY15" fmla="*/ 197197 h 336550"/>
              <a:gd name="connsiteX16" fmla="*/ 201486 w 265113"/>
              <a:gd name="connsiteY16" fmla="*/ 295796 h 336550"/>
              <a:gd name="connsiteX17" fmla="*/ 132556 w 265113"/>
              <a:gd name="connsiteY17" fmla="*/ 336550 h 336550"/>
              <a:gd name="connsiteX18" fmla="*/ 62302 w 265113"/>
              <a:gd name="connsiteY18" fmla="*/ 295796 h 336550"/>
              <a:gd name="connsiteX19" fmla="*/ 0 w 265113"/>
              <a:gd name="connsiteY19" fmla="*/ 197197 h 336550"/>
              <a:gd name="connsiteX20" fmla="*/ 0 w 265113"/>
              <a:gd name="connsiteY20" fmla="*/ 49957 h 336550"/>
              <a:gd name="connsiteX21" fmla="*/ 9279 w 265113"/>
              <a:gd name="connsiteY21" fmla="*/ 40754 h 336550"/>
              <a:gd name="connsiteX22" fmla="*/ 14581 w 265113"/>
              <a:gd name="connsiteY22" fmla="*/ 42069 h 336550"/>
              <a:gd name="connsiteX23" fmla="*/ 49046 w 265113"/>
              <a:gd name="connsiteY23" fmla="*/ 49957 h 336550"/>
              <a:gd name="connsiteX24" fmla="*/ 79534 w 265113"/>
              <a:gd name="connsiteY24" fmla="*/ 44698 h 336550"/>
              <a:gd name="connsiteX25" fmla="*/ 128580 w 265113"/>
              <a:gd name="connsiteY25" fmla="*/ 2629 h 336550"/>
              <a:gd name="connsiteX26" fmla="*/ 133882 w 265113"/>
              <a:gd name="connsiteY2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113" h="336550">
                <a:moveTo>
                  <a:pt x="134938" y="55563"/>
                </a:moveTo>
                <a:cubicBezTo>
                  <a:pt x="134938" y="55563"/>
                  <a:pt x="134938" y="55563"/>
                  <a:pt x="134938" y="292101"/>
                </a:cubicBezTo>
                <a:cubicBezTo>
                  <a:pt x="137599" y="292101"/>
                  <a:pt x="225426" y="248494"/>
                  <a:pt x="225426" y="195636"/>
                </a:cubicBezTo>
                <a:lnTo>
                  <a:pt x="225426" y="85956"/>
                </a:lnTo>
                <a:cubicBezTo>
                  <a:pt x="225426" y="84635"/>
                  <a:pt x="225426" y="84635"/>
                  <a:pt x="224095" y="85956"/>
                </a:cubicBezTo>
                <a:cubicBezTo>
                  <a:pt x="212119" y="92563"/>
                  <a:pt x="193489" y="93885"/>
                  <a:pt x="173529" y="88599"/>
                </a:cubicBezTo>
                <a:cubicBezTo>
                  <a:pt x="157560" y="83313"/>
                  <a:pt x="144253" y="66135"/>
                  <a:pt x="136269" y="55563"/>
                </a:cubicBezTo>
                <a:cubicBezTo>
                  <a:pt x="136269" y="55563"/>
                  <a:pt x="134938" y="55563"/>
                  <a:pt x="134938" y="55563"/>
                </a:cubicBezTo>
                <a:close/>
                <a:moveTo>
                  <a:pt x="133882" y="0"/>
                </a:moveTo>
                <a:cubicBezTo>
                  <a:pt x="136533" y="0"/>
                  <a:pt x="139184" y="1315"/>
                  <a:pt x="140510" y="2629"/>
                </a:cubicBezTo>
                <a:cubicBezTo>
                  <a:pt x="147138" y="11832"/>
                  <a:pt x="167021" y="38125"/>
                  <a:pt x="189556" y="44698"/>
                </a:cubicBezTo>
                <a:cubicBezTo>
                  <a:pt x="200160" y="48642"/>
                  <a:pt x="209439" y="49957"/>
                  <a:pt x="220044" y="49957"/>
                </a:cubicBezTo>
                <a:cubicBezTo>
                  <a:pt x="233299" y="49957"/>
                  <a:pt x="245230" y="47327"/>
                  <a:pt x="253183" y="42069"/>
                </a:cubicBezTo>
                <a:cubicBezTo>
                  <a:pt x="254509" y="40754"/>
                  <a:pt x="255834" y="40754"/>
                  <a:pt x="257160" y="40754"/>
                </a:cubicBezTo>
                <a:cubicBezTo>
                  <a:pt x="261136" y="40754"/>
                  <a:pt x="265113" y="43383"/>
                  <a:pt x="265113" y="48642"/>
                </a:cubicBezTo>
                <a:cubicBezTo>
                  <a:pt x="265113" y="48642"/>
                  <a:pt x="265113" y="48642"/>
                  <a:pt x="265113" y="197197"/>
                </a:cubicBezTo>
                <a:cubicBezTo>
                  <a:pt x="265113" y="237951"/>
                  <a:pt x="230648" y="273447"/>
                  <a:pt x="201486" y="295796"/>
                </a:cubicBezTo>
                <a:cubicBezTo>
                  <a:pt x="172323" y="319460"/>
                  <a:pt x="139184" y="336550"/>
                  <a:pt x="132556" y="336550"/>
                </a:cubicBezTo>
                <a:cubicBezTo>
                  <a:pt x="124603" y="336550"/>
                  <a:pt x="91464" y="319460"/>
                  <a:pt x="62302" y="295796"/>
                </a:cubicBezTo>
                <a:cubicBezTo>
                  <a:pt x="34465" y="273447"/>
                  <a:pt x="0" y="237951"/>
                  <a:pt x="0" y="197197"/>
                </a:cubicBezTo>
                <a:cubicBezTo>
                  <a:pt x="0" y="197197"/>
                  <a:pt x="0" y="197197"/>
                  <a:pt x="0" y="49957"/>
                </a:cubicBezTo>
                <a:cubicBezTo>
                  <a:pt x="0" y="43383"/>
                  <a:pt x="5302" y="40754"/>
                  <a:pt x="9279" y="40754"/>
                </a:cubicBezTo>
                <a:cubicBezTo>
                  <a:pt x="10604" y="40754"/>
                  <a:pt x="13256" y="42069"/>
                  <a:pt x="14581" y="42069"/>
                </a:cubicBezTo>
                <a:cubicBezTo>
                  <a:pt x="23860" y="47327"/>
                  <a:pt x="35790" y="49957"/>
                  <a:pt x="49046" y="49957"/>
                </a:cubicBezTo>
                <a:cubicBezTo>
                  <a:pt x="58325" y="49957"/>
                  <a:pt x="68929" y="48642"/>
                  <a:pt x="79534" y="44698"/>
                </a:cubicBezTo>
                <a:cubicBezTo>
                  <a:pt x="103394" y="38125"/>
                  <a:pt x="121952" y="11832"/>
                  <a:pt x="128580" y="2629"/>
                </a:cubicBezTo>
                <a:cubicBezTo>
                  <a:pt x="129905" y="1315"/>
                  <a:pt x="132556" y="0"/>
                  <a:pt x="1338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15" name="椭圆 29"/>
          <p:cNvSpPr/>
          <p:nvPr/>
        </p:nvSpPr>
        <p:spPr>
          <a:xfrm>
            <a:off x="4248762" y="2854479"/>
            <a:ext cx="721548" cy="651397"/>
          </a:xfrm>
          <a:custGeom>
            <a:avLst/>
            <a:gdLst>
              <a:gd name="connsiteX0" fmla="*/ 168018 w 337624"/>
              <a:gd name="connsiteY0" fmla="*/ 203200 h 304800"/>
              <a:gd name="connsiteX1" fmla="*/ 148174 w 337624"/>
              <a:gd name="connsiteY1" fmla="*/ 223838 h 304800"/>
              <a:gd name="connsiteX2" fmla="*/ 168018 w 337624"/>
              <a:gd name="connsiteY2" fmla="*/ 244476 h 304800"/>
              <a:gd name="connsiteX3" fmla="*/ 187862 w 337624"/>
              <a:gd name="connsiteY3" fmla="*/ 223838 h 304800"/>
              <a:gd name="connsiteX4" fmla="*/ 168018 w 337624"/>
              <a:gd name="connsiteY4" fmla="*/ 203200 h 304800"/>
              <a:gd name="connsiteX5" fmla="*/ 168018 w 337624"/>
              <a:gd name="connsiteY5" fmla="*/ 80963 h 304800"/>
              <a:gd name="connsiteX6" fmla="*/ 148174 w 337624"/>
              <a:gd name="connsiteY6" fmla="*/ 100857 h 304800"/>
              <a:gd name="connsiteX7" fmla="*/ 148174 w 337624"/>
              <a:gd name="connsiteY7" fmla="*/ 165844 h 304800"/>
              <a:gd name="connsiteX8" fmla="*/ 168018 w 337624"/>
              <a:gd name="connsiteY8" fmla="*/ 185738 h 304800"/>
              <a:gd name="connsiteX9" fmla="*/ 187862 w 337624"/>
              <a:gd name="connsiteY9" fmla="*/ 165844 h 304800"/>
              <a:gd name="connsiteX10" fmla="*/ 187862 w 337624"/>
              <a:gd name="connsiteY10" fmla="*/ 100857 h 304800"/>
              <a:gd name="connsiteX11" fmla="*/ 168018 w 337624"/>
              <a:gd name="connsiteY11" fmla="*/ 80963 h 304800"/>
              <a:gd name="connsiteX12" fmla="*/ 168018 w 337624"/>
              <a:gd name="connsiteY12" fmla="*/ 25400 h 304800"/>
              <a:gd name="connsiteX13" fmla="*/ 195698 w 337624"/>
              <a:gd name="connsiteY13" fmla="*/ 41192 h 304800"/>
              <a:gd name="connsiteX14" fmla="*/ 305097 w 337624"/>
              <a:gd name="connsiteY14" fmla="*/ 232022 h 304800"/>
              <a:gd name="connsiteX15" fmla="*/ 305097 w 337624"/>
              <a:gd name="connsiteY15" fmla="*/ 263607 h 304800"/>
              <a:gd name="connsiteX16" fmla="*/ 277418 w 337624"/>
              <a:gd name="connsiteY16" fmla="*/ 279400 h 304800"/>
              <a:gd name="connsiteX17" fmla="*/ 58618 w 337624"/>
              <a:gd name="connsiteY17" fmla="*/ 279400 h 304800"/>
              <a:gd name="connsiteX18" fmla="*/ 30939 w 337624"/>
              <a:gd name="connsiteY18" fmla="*/ 263607 h 304800"/>
              <a:gd name="connsiteX19" fmla="*/ 30939 w 337624"/>
              <a:gd name="connsiteY19" fmla="*/ 232022 h 304800"/>
              <a:gd name="connsiteX20" fmla="*/ 140338 w 337624"/>
              <a:gd name="connsiteY20" fmla="*/ 41192 h 304800"/>
              <a:gd name="connsiteX21" fmla="*/ 168018 w 337624"/>
              <a:gd name="connsiteY21" fmla="*/ 25400 h 304800"/>
              <a:gd name="connsiteX22" fmla="*/ 168812 w 337624"/>
              <a:gd name="connsiteY22" fmla="*/ 15875 h 304800"/>
              <a:gd name="connsiteX23" fmla="*/ 134592 w 337624"/>
              <a:gd name="connsiteY23" fmla="*/ 34253 h 304800"/>
              <a:gd name="connsiteX24" fmla="*/ 21404 w 337624"/>
              <a:gd name="connsiteY24" fmla="*/ 231165 h 304800"/>
              <a:gd name="connsiteX25" fmla="*/ 21404 w 337624"/>
              <a:gd name="connsiteY25" fmla="*/ 270547 h 304800"/>
              <a:gd name="connsiteX26" fmla="*/ 55624 w 337624"/>
              <a:gd name="connsiteY26" fmla="*/ 288925 h 304800"/>
              <a:gd name="connsiteX27" fmla="*/ 281999 w 337624"/>
              <a:gd name="connsiteY27" fmla="*/ 288925 h 304800"/>
              <a:gd name="connsiteX28" fmla="*/ 316219 w 337624"/>
              <a:gd name="connsiteY28" fmla="*/ 270547 h 304800"/>
              <a:gd name="connsiteX29" fmla="*/ 316219 w 337624"/>
              <a:gd name="connsiteY29" fmla="*/ 231165 h 304800"/>
              <a:gd name="connsiteX30" fmla="*/ 203031 w 337624"/>
              <a:gd name="connsiteY30" fmla="*/ 34253 h 304800"/>
              <a:gd name="connsiteX31" fmla="*/ 168812 w 337624"/>
              <a:gd name="connsiteY31" fmla="*/ 15875 h 304800"/>
              <a:gd name="connsiteX32" fmla="*/ 168812 w 337624"/>
              <a:gd name="connsiteY32" fmla="*/ 0 h 304800"/>
              <a:gd name="connsiteX33" fmla="*/ 216291 w 337624"/>
              <a:gd name="connsiteY33" fmla="*/ 26276 h 304800"/>
              <a:gd name="connsiteX34" fmla="*/ 329711 w 337624"/>
              <a:gd name="connsiteY34" fmla="*/ 223345 h 304800"/>
              <a:gd name="connsiteX35" fmla="*/ 329711 w 337624"/>
              <a:gd name="connsiteY35" fmla="*/ 278524 h 304800"/>
              <a:gd name="connsiteX36" fmla="*/ 282233 w 337624"/>
              <a:gd name="connsiteY36" fmla="*/ 304800 h 304800"/>
              <a:gd name="connsiteX37" fmla="*/ 55391 w 337624"/>
              <a:gd name="connsiteY37" fmla="*/ 304800 h 304800"/>
              <a:gd name="connsiteX38" fmla="*/ 7913 w 337624"/>
              <a:gd name="connsiteY38" fmla="*/ 278524 h 304800"/>
              <a:gd name="connsiteX39" fmla="*/ 7913 w 337624"/>
              <a:gd name="connsiteY39" fmla="*/ 223345 h 304800"/>
              <a:gd name="connsiteX40" fmla="*/ 121333 w 337624"/>
              <a:gd name="connsiteY40" fmla="*/ 26276 h 304800"/>
              <a:gd name="connsiteX41" fmla="*/ 168812 w 337624"/>
              <a:gd name="connsiteY4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7624" h="304800">
                <a:moveTo>
                  <a:pt x="168018" y="203200"/>
                </a:moveTo>
                <a:cubicBezTo>
                  <a:pt x="157058" y="203200"/>
                  <a:pt x="148174" y="212440"/>
                  <a:pt x="148174" y="223838"/>
                </a:cubicBezTo>
                <a:cubicBezTo>
                  <a:pt x="148174" y="235236"/>
                  <a:pt x="157058" y="244476"/>
                  <a:pt x="168018" y="244476"/>
                </a:cubicBezTo>
                <a:cubicBezTo>
                  <a:pt x="178978" y="244476"/>
                  <a:pt x="187862" y="235236"/>
                  <a:pt x="187862" y="223838"/>
                </a:cubicBezTo>
                <a:cubicBezTo>
                  <a:pt x="187862" y="212440"/>
                  <a:pt x="178978" y="203200"/>
                  <a:pt x="168018" y="203200"/>
                </a:cubicBezTo>
                <a:close/>
                <a:moveTo>
                  <a:pt x="168018" y="80963"/>
                </a:moveTo>
                <a:cubicBezTo>
                  <a:pt x="157435" y="80963"/>
                  <a:pt x="148174" y="90247"/>
                  <a:pt x="148174" y="100857"/>
                </a:cubicBezTo>
                <a:lnTo>
                  <a:pt x="148174" y="165844"/>
                </a:lnTo>
                <a:cubicBezTo>
                  <a:pt x="148174" y="177780"/>
                  <a:pt x="157435" y="185738"/>
                  <a:pt x="168018" y="185738"/>
                </a:cubicBezTo>
                <a:cubicBezTo>
                  <a:pt x="178602" y="185738"/>
                  <a:pt x="187862" y="177780"/>
                  <a:pt x="187862" y="165844"/>
                </a:cubicBezTo>
                <a:cubicBezTo>
                  <a:pt x="187862" y="165844"/>
                  <a:pt x="187862" y="165844"/>
                  <a:pt x="187862" y="100857"/>
                </a:cubicBezTo>
                <a:cubicBezTo>
                  <a:pt x="187862" y="90247"/>
                  <a:pt x="178602" y="80963"/>
                  <a:pt x="168018" y="80963"/>
                </a:cubicBezTo>
                <a:close/>
                <a:moveTo>
                  <a:pt x="168018" y="25400"/>
                </a:moveTo>
                <a:cubicBezTo>
                  <a:pt x="179881" y="25400"/>
                  <a:pt x="190425" y="31980"/>
                  <a:pt x="195698" y="41192"/>
                </a:cubicBezTo>
                <a:cubicBezTo>
                  <a:pt x="195698" y="41192"/>
                  <a:pt x="195698" y="41192"/>
                  <a:pt x="305097" y="232022"/>
                </a:cubicBezTo>
                <a:cubicBezTo>
                  <a:pt x="311687" y="241234"/>
                  <a:pt x="311687" y="253079"/>
                  <a:pt x="305097" y="263607"/>
                </a:cubicBezTo>
                <a:cubicBezTo>
                  <a:pt x="299825" y="274136"/>
                  <a:pt x="289280" y="279400"/>
                  <a:pt x="277418" y="279400"/>
                </a:cubicBezTo>
                <a:cubicBezTo>
                  <a:pt x="277418" y="279400"/>
                  <a:pt x="277418" y="279400"/>
                  <a:pt x="58618" y="279400"/>
                </a:cubicBezTo>
                <a:cubicBezTo>
                  <a:pt x="46756" y="279400"/>
                  <a:pt x="36211" y="274136"/>
                  <a:pt x="30939" y="263607"/>
                </a:cubicBezTo>
                <a:cubicBezTo>
                  <a:pt x="24349" y="253079"/>
                  <a:pt x="24349" y="241234"/>
                  <a:pt x="30939" y="232022"/>
                </a:cubicBezTo>
                <a:cubicBezTo>
                  <a:pt x="30939" y="232022"/>
                  <a:pt x="30939" y="232022"/>
                  <a:pt x="140338" y="41192"/>
                </a:cubicBezTo>
                <a:cubicBezTo>
                  <a:pt x="145611" y="31980"/>
                  <a:pt x="156156" y="25400"/>
                  <a:pt x="168018" y="25400"/>
                </a:cubicBezTo>
                <a:close/>
                <a:moveTo>
                  <a:pt x="168812" y="15875"/>
                </a:moveTo>
                <a:cubicBezTo>
                  <a:pt x="154334" y="15875"/>
                  <a:pt x="142489" y="22438"/>
                  <a:pt x="134592" y="34253"/>
                </a:cubicBezTo>
                <a:cubicBezTo>
                  <a:pt x="21404" y="231165"/>
                  <a:pt x="21404" y="231165"/>
                  <a:pt x="21404" y="231165"/>
                </a:cubicBezTo>
                <a:cubicBezTo>
                  <a:pt x="14824" y="242979"/>
                  <a:pt x="14824" y="257419"/>
                  <a:pt x="21404" y="270547"/>
                </a:cubicBezTo>
                <a:cubicBezTo>
                  <a:pt x="27985" y="282362"/>
                  <a:pt x="41146" y="288925"/>
                  <a:pt x="55624" y="288925"/>
                </a:cubicBezTo>
                <a:cubicBezTo>
                  <a:pt x="281999" y="288925"/>
                  <a:pt x="281999" y="288925"/>
                  <a:pt x="281999" y="288925"/>
                </a:cubicBezTo>
                <a:cubicBezTo>
                  <a:pt x="296477" y="288925"/>
                  <a:pt x="309638" y="282362"/>
                  <a:pt x="316219" y="270547"/>
                </a:cubicBezTo>
                <a:cubicBezTo>
                  <a:pt x="322799" y="257419"/>
                  <a:pt x="322799" y="242979"/>
                  <a:pt x="316219" y="231165"/>
                </a:cubicBezTo>
                <a:cubicBezTo>
                  <a:pt x="203031" y="34253"/>
                  <a:pt x="203031" y="34253"/>
                  <a:pt x="203031" y="34253"/>
                </a:cubicBezTo>
                <a:cubicBezTo>
                  <a:pt x="195134" y="22438"/>
                  <a:pt x="183289" y="15875"/>
                  <a:pt x="168812" y="15875"/>
                </a:cubicBezTo>
                <a:close/>
                <a:moveTo>
                  <a:pt x="168812" y="0"/>
                </a:moveTo>
                <a:cubicBezTo>
                  <a:pt x="188595" y="0"/>
                  <a:pt x="207059" y="9196"/>
                  <a:pt x="216291" y="26276"/>
                </a:cubicBezTo>
                <a:cubicBezTo>
                  <a:pt x="329711" y="223345"/>
                  <a:pt x="329711" y="223345"/>
                  <a:pt x="329711" y="223345"/>
                </a:cubicBezTo>
                <a:cubicBezTo>
                  <a:pt x="340262" y="240424"/>
                  <a:pt x="340262" y="261445"/>
                  <a:pt x="329711" y="278524"/>
                </a:cubicBezTo>
                <a:cubicBezTo>
                  <a:pt x="320480" y="295604"/>
                  <a:pt x="302016" y="304800"/>
                  <a:pt x="282233" y="304800"/>
                </a:cubicBezTo>
                <a:cubicBezTo>
                  <a:pt x="55391" y="304800"/>
                  <a:pt x="55391" y="304800"/>
                  <a:pt x="55391" y="304800"/>
                </a:cubicBezTo>
                <a:cubicBezTo>
                  <a:pt x="35608" y="304800"/>
                  <a:pt x="17144" y="295604"/>
                  <a:pt x="7913" y="278524"/>
                </a:cubicBezTo>
                <a:cubicBezTo>
                  <a:pt x="-2638" y="261445"/>
                  <a:pt x="-2638" y="240424"/>
                  <a:pt x="7913" y="223345"/>
                </a:cubicBezTo>
                <a:cubicBezTo>
                  <a:pt x="121333" y="26276"/>
                  <a:pt x="121333" y="26276"/>
                  <a:pt x="121333" y="26276"/>
                </a:cubicBezTo>
                <a:cubicBezTo>
                  <a:pt x="130565" y="9196"/>
                  <a:pt x="149030" y="0"/>
                  <a:pt x="1688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17" name="椭圆 30"/>
          <p:cNvSpPr/>
          <p:nvPr/>
        </p:nvSpPr>
        <p:spPr>
          <a:xfrm>
            <a:off x="7234402" y="2819405"/>
            <a:ext cx="721548" cy="721548"/>
          </a:xfrm>
          <a:custGeom>
            <a:avLst/>
            <a:gdLst>
              <a:gd name="connsiteX0" fmla="*/ 15554 w 331788"/>
              <a:gd name="connsiteY0" fmla="*/ 301625 h 331788"/>
              <a:gd name="connsiteX1" fmla="*/ 127029 w 331788"/>
              <a:gd name="connsiteY1" fmla="*/ 301625 h 331788"/>
              <a:gd name="connsiteX2" fmla="*/ 141288 w 331788"/>
              <a:gd name="connsiteY2" fmla="*/ 316051 h 331788"/>
              <a:gd name="connsiteX3" fmla="*/ 127029 w 331788"/>
              <a:gd name="connsiteY3" fmla="*/ 331788 h 331788"/>
              <a:gd name="connsiteX4" fmla="*/ 15554 w 331788"/>
              <a:gd name="connsiteY4" fmla="*/ 331788 h 331788"/>
              <a:gd name="connsiteX5" fmla="*/ 0 w 331788"/>
              <a:gd name="connsiteY5" fmla="*/ 316051 h 331788"/>
              <a:gd name="connsiteX6" fmla="*/ 15554 w 331788"/>
              <a:gd name="connsiteY6" fmla="*/ 301625 h 331788"/>
              <a:gd name="connsiteX7" fmla="*/ 15554 w 331788"/>
              <a:gd name="connsiteY7" fmla="*/ 263525 h 331788"/>
              <a:gd name="connsiteX8" fmla="*/ 95920 w 331788"/>
              <a:gd name="connsiteY8" fmla="*/ 263525 h 331788"/>
              <a:gd name="connsiteX9" fmla="*/ 141288 w 331788"/>
              <a:gd name="connsiteY9" fmla="*/ 283634 h 331788"/>
              <a:gd name="connsiteX10" fmla="*/ 127029 w 331788"/>
              <a:gd name="connsiteY10" fmla="*/ 293688 h 331788"/>
              <a:gd name="connsiteX11" fmla="*/ 15554 w 331788"/>
              <a:gd name="connsiteY11" fmla="*/ 293688 h 331788"/>
              <a:gd name="connsiteX12" fmla="*/ 0 w 331788"/>
              <a:gd name="connsiteY12" fmla="*/ 278607 h 331788"/>
              <a:gd name="connsiteX13" fmla="*/ 15554 w 331788"/>
              <a:gd name="connsiteY13" fmla="*/ 263525 h 331788"/>
              <a:gd name="connsiteX14" fmla="*/ 270156 w 331788"/>
              <a:gd name="connsiteY14" fmla="*/ 228600 h 331788"/>
              <a:gd name="connsiteX15" fmla="*/ 316380 w 331788"/>
              <a:gd name="connsiteY15" fmla="*/ 228600 h 331788"/>
              <a:gd name="connsiteX16" fmla="*/ 331788 w 331788"/>
              <a:gd name="connsiteY16" fmla="*/ 244337 h 331788"/>
              <a:gd name="connsiteX17" fmla="*/ 316380 w 331788"/>
              <a:gd name="connsiteY17" fmla="*/ 258763 h 331788"/>
              <a:gd name="connsiteX18" fmla="*/ 244475 w 331788"/>
              <a:gd name="connsiteY18" fmla="*/ 258763 h 331788"/>
              <a:gd name="connsiteX19" fmla="*/ 270156 w 331788"/>
              <a:gd name="connsiteY19" fmla="*/ 228600 h 331788"/>
              <a:gd name="connsiteX20" fmla="*/ 15586 w 331788"/>
              <a:gd name="connsiteY20" fmla="*/ 225425 h 331788"/>
              <a:gd name="connsiteX21" fmla="*/ 61046 w 331788"/>
              <a:gd name="connsiteY21" fmla="*/ 225425 h 331788"/>
              <a:gd name="connsiteX22" fmla="*/ 85725 w 331788"/>
              <a:gd name="connsiteY22" fmla="*/ 255588 h 331788"/>
              <a:gd name="connsiteX23" fmla="*/ 15586 w 331788"/>
              <a:gd name="connsiteY23" fmla="*/ 255588 h 331788"/>
              <a:gd name="connsiteX24" fmla="*/ 0 w 331788"/>
              <a:gd name="connsiteY24" fmla="*/ 241162 h 331788"/>
              <a:gd name="connsiteX25" fmla="*/ 15586 w 331788"/>
              <a:gd name="connsiteY25" fmla="*/ 225425 h 331788"/>
              <a:gd name="connsiteX26" fmla="*/ 283493 w 331788"/>
              <a:gd name="connsiteY26" fmla="*/ 190500 h 331788"/>
              <a:gd name="connsiteX27" fmla="*/ 316125 w 331788"/>
              <a:gd name="connsiteY27" fmla="*/ 190500 h 331788"/>
              <a:gd name="connsiteX28" fmla="*/ 331788 w 331788"/>
              <a:gd name="connsiteY28" fmla="*/ 204926 h 331788"/>
              <a:gd name="connsiteX29" fmla="*/ 316125 w 331788"/>
              <a:gd name="connsiteY29" fmla="*/ 220663 h 331788"/>
              <a:gd name="connsiteX30" fmla="*/ 273050 w 331788"/>
              <a:gd name="connsiteY30" fmla="*/ 220663 h 331788"/>
              <a:gd name="connsiteX31" fmla="*/ 283493 w 331788"/>
              <a:gd name="connsiteY31" fmla="*/ 190500 h 331788"/>
              <a:gd name="connsiteX32" fmla="*/ 15586 w 331788"/>
              <a:gd name="connsiteY32" fmla="*/ 188912 h 331788"/>
              <a:gd name="connsiteX33" fmla="*/ 46759 w 331788"/>
              <a:gd name="connsiteY33" fmla="*/ 188912 h 331788"/>
              <a:gd name="connsiteX34" fmla="*/ 57150 w 331788"/>
              <a:gd name="connsiteY34" fmla="*/ 217487 h 331788"/>
              <a:gd name="connsiteX35" fmla="*/ 15586 w 331788"/>
              <a:gd name="connsiteY35" fmla="*/ 217487 h 331788"/>
              <a:gd name="connsiteX36" fmla="*/ 0 w 331788"/>
              <a:gd name="connsiteY36" fmla="*/ 202578 h 331788"/>
              <a:gd name="connsiteX37" fmla="*/ 15586 w 331788"/>
              <a:gd name="connsiteY37" fmla="*/ 188912 h 331788"/>
              <a:gd name="connsiteX38" fmla="*/ 169863 w 331788"/>
              <a:gd name="connsiteY38" fmla="*/ 174625 h 331788"/>
              <a:gd name="connsiteX39" fmla="*/ 169863 w 331788"/>
              <a:gd name="connsiteY39" fmla="*/ 201613 h 331788"/>
              <a:gd name="connsiteX40" fmla="*/ 187326 w 331788"/>
              <a:gd name="connsiteY40" fmla="*/ 188762 h 331788"/>
              <a:gd name="connsiteX41" fmla="*/ 169863 w 331788"/>
              <a:gd name="connsiteY41" fmla="*/ 174625 h 331788"/>
              <a:gd name="connsiteX42" fmla="*/ 285750 w 331788"/>
              <a:gd name="connsiteY42" fmla="*/ 152400 h 331788"/>
              <a:gd name="connsiteX43" fmla="*/ 316442 w 331788"/>
              <a:gd name="connsiteY43" fmla="*/ 152400 h 331788"/>
              <a:gd name="connsiteX44" fmla="*/ 331788 w 331788"/>
              <a:gd name="connsiteY44" fmla="*/ 167481 h 331788"/>
              <a:gd name="connsiteX45" fmla="*/ 316442 w 331788"/>
              <a:gd name="connsiteY45" fmla="*/ 182563 h 331788"/>
              <a:gd name="connsiteX46" fmla="*/ 285750 w 331788"/>
              <a:gd name="connsiteY46" fmla="*/ 182563 h 331788"/>
              <a:gd name="connsiteX47" fmla="*/ 287029 w 331788"/>
              <a:gd name="connsiteY47" fmla="*/ 166225 h 331788"/>
              <a:gd name="connsiteX48" fmla="*/ 285750 w 331788"/>
              <a:gd name="connsiteY48" fmla="*/ 152400 h 331788"/>
              <a:gd name="connsiteX49" fmla="*/ 15875 w 331788"/>
              <a:gd name="connsiteY49" fmla="*/ 149225 h 331788"/>
              <a:gd name="connsiteX50" fmla="*/ 47625 w 331788"/>
              <a:gd name="connsiteY50" fmla="*/ 149225 h 331788"/>
              <a:gd name="connsiteX51" fmla="*/ 46302 w 331788"/>
              <a:gd name="connsiteY51" fmla="*/ 166423 h 331788"/>
              <a:gd name="connsiteX52" fmla="*/ 47625 w 331788"/>
              <a:gd name="connsiteY52" fmla="*/ 180975 h 331788"/>
              <a:gd name="connsiteX53" fmla="*/ 15875 w 331788"/>
              <a:gd name="connsiteY53" fmla="*/ 180975 h 331788"/>
              <a:gd name="connsiteX54" fmla="*/ 0 w 331788"/>
              <a:gd name="connsiteY54" fmla="*/ 165100 h 331788"/>
              <a:gd name="connsiteX55" fmla="*/ 15875 w 331788"/>
              <a:gd name="connsiteY55" fmla="*/ 149225 h 331788"/>
              <a:gd name="connsiteX56" fmla="*/ 161925 w 331788"/>
              <a:gd name="connsiteY56" fmla="*/ 130175 h 331788"/>
              <a:gd name="connsiteX57" fmla="*/ 146050 w 331788"/>
              <a:gd name="connsiteY57" fmla="*/ 141455 h 331788"/>
              <a:gd name="connsiteX58" fmla="*/ 161925 w 331788"/>
              <a:gd name="connsiteY58" fmla="*/ 153988 h 331788"/>
              <a:gd name="connsiteX59" fmla="*/ 274638 w 331788"/>
              <a:gd name="connsiteY59" fmla="*/ 114300 h 331788"/>
              <a:gd name="connsiteX60" fmla="*/ 316202 w 331788"/>
              <a:gd name="connsiteY60" fmla="*/ 114300 h 331788"/>
              <a:gd name="connsiteX61" fmla="*/ 331788 w 331788"/>
              <a:gd name="connsiteY61" fmla="*/ 130037 h 331788"/>
              <a:gd name="connsiteX62" fmla="*/ 316202 w 331788"/>
              <a:gd name="connsiteY62" fmla="*/ 144463 h 331788"/>
              <a:gd name="connsiteX63" fmla="*/ 283730 w 331788"/>
              <a:gd name="connsiteY63" fmla="*/ 144463 h 331788"/>
              <a:gd name="connsiteX64" fmla="*/ 274638 w 331788"/>
              <a:gd name="connsiteY64" fmla="*/ 114300 h 331788"/>
              <a:gd name="connsiteX65" fmla="*/ 15663 w 331788"/>
              <a:gd name="connsiteY65" fmla="*/ 111125 h 331788"/>
              <a:gd name="connsiteX66" fmla="*/ 58738 w 331788"/>
              <a:gd name="connsiteY66" fmla="*/ 111125 h 331788"/>
              <a:gd name="connsiteX67" fmla="*/ 48295 w 331788"/>
              <a:gd name="connsiteY67" fmla="*/ 141288 h 331788"/>
              <a:gd name="connsiteX68" fmla="*/ 15663 w 331788"/>
              <a:gd name="connsiteY68" fmla="*/ 141288 h 331788"/>
              <a:gd name="connsiteX69" fmla="*/ 0 w 331788"/>
              <a:gd name="connsiteY69" fmla="*/ 126862 h 331788"/>
              <a:gd name="connsiteX70" fmla="*/ 15663 w 331788"/>
              <a:gd name="connsiteY70" fmla="*/ 111125 h 331788"/>
              <a:gd name="connsiteX71" fmla="*/ 165894 w 331788"/>
              <a:gd name="connsiteY71" fmla="*/ 104775 h 331788"/>
              <a:gd name="connsiteX72" fmla="*/ 169783 w 331788"/>
              <a:gd name="connsiteY72" fmla="*/ 109934 h 331788"/>
              <a:gd name="connsiteX73" fmla="*/ 169783 w 331788"/>
              <a:gd name="connsiteY73" fmla="*/ 116383 h 331788"/>
              <a:gd name="connsiteX74" fmla="*/ 203492 w 331788"/>
              <a:gd name="connsiteY74" fmla="*/ 137021 h 331788"/>
              <a:gd name="connsiteX75" fmla="*/ 194417 w 331788"/>
              <a:gd name="connsiteY75" fmla="*/ 146050 h 331788"/>
              <a:gd name="connsiteX76" fmla="*/ 169783 w 331788"/>
              <a:gd name="connsiteY76" fmla="*/ 130572 h 331788"/>
              <a:gd name="connsiteX77" fmla="*/ 169783 w 331788"/>
              <a:gd name="connsiteY77" fmla="*/ 156369 h 331788"/>
              <a:gd name="connsiteX78" fmla="*/ 204788 w 331788"/>
              <a:gd name="connsiteY78" fmla="*/ 187325 h 331788"/>
              <a:gd name="connsiteX79" fmla="*/ 169783 w 331788"/>
              <a:gd name="connsiteY79" fmla="*/ 215702 h 331788"/>
              <a:gd name="connsiteX80" fmla="*/ 169783 w 331788"/>
              <a:gd name="connsiteY80" fmla="*/ 223441 h 331788"/>
              <a:gd name="connsiteX81" fmla="*/ 165894 w 331788"/>
              <a:gd name="connsiteY81" fmla="*/ 228600 h 331788"/>
              <a:gd name="connsiteX82" fmla="*/ 162004 w 331788"/>
              <a:gd name="connsiteY82" fmla="*/ 223441 h 331788"/>
              <a:gd name="connsiteX83" fmla="*/ 162004 w 331788"/>
              <a:gd name="connsiteY83" fmla="*/ 215702 h 331788"/>
              <a:gd name="connsiteX84" fmla="*/ 127000 w 331788"/>
              <a:gd name="connsiteY84" fmla="*/ 189905 h 331788"/>
              <a:gd name="connsiteX85" fmla="*/ 136075 w 331788"/>
              <a:gd name="connsiteY85" fmla="*/ 182166 h 331788"/>
              <a:gd name="connsiteX86" fmla="*/ 162004 w 331788"/>
              <a:gd name="connsiteY86" fmla="*/ 201513 h 331788"/>
              <a:gd name="connsiteX87" fmla="*/ 162004 w 331788"/>
              <a:gd name="connsiteY87" fmla="*/ 173137 h 331788"/>
              <a:gd name="connsiteX88" fmla="*/ 129593 w 331788"/>
              <a:gd name="connsiteY88" fmla="*/ 144760 h 331788"/>
              <a:gd name="connsiteX89" fmla="*/ 162004 w 331788"/>
              <a:gd name="connsiteY89" fmla="*/ 116383 h 331788"/>
              <a:gd name="connsiteX90" fmla="*/ 162004 w 331788"/>
              <a:gd name="connsiteY90" fmla="*/ 109934 h 331788"/>
              <a:gd name="connsiteX91" fmla="*/ 165894 w 331788"/>
              <a:gd name="connsiteY91" fmla="*/ 104775 h 331788"/>
              <a:gd name="connsiteX92" fmla="*/ 165895 w 331788"/>
              <a:gd name="connsiteY92" fmla="*/ 90487 h 331788"/>
              <a:gd name="connsiteX93" fmla="*/ 90488 w 331788"/>
              <a:gd name="connsiteY93" fmla="*/ 165894 h 331788"/>
              <a:gd name="connsiteX94" fmla="*/ 165895 w 331788"/>
              <a:gd name="connsiteY94" fmla="*/ 241301 h 331788"/>
              <a:gd name="connsiteX95" fmla="*/ 241302 w 331788"/>
              <a:gd name="connsiteY95" fmla="*/ 165894 h 331788"/>
              <a:gd name="connsiteX96" fmla="*/ 165895 w 331788"/>
              <a:gd name="connsiteY96" fmla="*/ 90487 h 331788"/>
              <a:gd name="connsiteX97" fmla="*/ 246063 w 331788"/>
              <a:gd name="connsiteY97" fmla="*/ 76200 h 331788"/>
              <a:gd name="connsiteX98" fmla="*/ 316202 w 331788"/>
              <a:gd name="connsiteY98" fmla="*/ 76200 h 331788"/>
              <a:gd name="connsiteX99" fmla="*/ 331788 w 331788"/>
              <a:gd name="connsiteY99" fmla="*/ 90626 h 331788"/>
              <a:gd name="connsiteX100" fmla="*/ 316202 w 331788"/>
              <a:gd name="connsiteY100" fmla="*/ 106363 h 331788"/>
              <a:gd name="connsiteX101" fmla="*/ 270742 w 331788"/>
              <a:gd name="connsiteY101" fmla="*/ 106363 h 331788"/>
              <a:gd name="connsiteX102" fmla="*/ 246063 w 331788"/>
              <a:gd name="connsiteY102" fmla="*/ 76200 h 331788"/>
              <a:gd name="connsiteX103" fmla="*/ 15688 w 331788"/>
              <a:gd name="connsiteY103" fmla="*/ 74612 h 331788"/>
              <a:gd name="connsiteX104" fmla="*/ 88900 w 331788"/>
              <a:gd name="connsiteY104" fmla="*/ 74612 h 331788"/>
              <a:gd name="connsiteX105" fmla="*/ 62753 w 331788"/>
              <a:gd name="connsiteY105" fmla="*/ 104775 h 331788"/>
              <a:gd name="connsiteX106" fmla="*/ 15688 w 331788"/>
              <a:gd name="connsiteY106" fmla="*/ 104775 h 331788"/>
              <a:gd name="connsiteX107" fmla="*/ 0 w 331788"/>
              <a:gd name="connsiteY107" fmla="*/ 89038 h 331788"/>
              <a:gd name="connsiteX108" fmla="*/ 15688 w 331788"/>
              <a:gd name="connsiteY108" fmla="*/ 74612 h 331788"/>
              <a:gd name="connsiteX109" fmla="*/ 166688 w 331788"/>
              <a:gd name="connsiteY109" fmla="*/ 61912 h 331788"/>
              <a:gd name="connsiteX110" fmla="*/ 271463 w 331788"/>
              <a:gd name="connsiteY110" fmla="*/ 166687 h 331788"/>
              <a:gd name="connsiteX111" fmla="*/ 166688 w 331788"/>
              <a:gd name="connsiteY111" fmla="*/ 271462 h 331788"/>
              <a:gd name="connsiteX112" fmla="*/ 61913 w 331788"/>
              <a:gd name="connsiteY112" fmla="*/ 166687 h 331788"/>
              <a:gd name="connsiteX113" fmla="*/ 166688 w 331788"/>
              <a:gd name="connsiteY113" fmla="*/ 61912 h 331788"/>
              <a:gd name="connsiteX114" fmla="*/ 204759 w 331788"/>
              <a:gd name="connsiteY114" fmla="*/ 38100 h 331788"/>
              <a:gd name="connsiteX115" fmla="*/ 316234 w 331788"/>
              <a:gd name="connsiteY115" fmla="*/ 38100 h 331788"/>
              <a:gd name="connsiteX116" fmla="*/ 331788 w 331788"/>
              <a:gd name="connsiteY116" fmla="*/ 53975 h 331788"/>
              <a:gd name="connsiteX117" fmla="*/ 316234 w 331788"/>
              <a:gd name="connsiteY117" fmla="*/ 69850 h 331788"/>
              <a:gd name="connsiteX118" fmla="*/ 235868 w 331788"/>
              <a:gd name="connsiteY118" fmla="*/ 69850 h 331788"/>
              <a:gd name="connsiteX119" fmla="*/ 190500 w 331788"/>
              <a:gd name="connsiteY119" fmla="*/ 48683 h 331788"/>
              <a:gd name="connsiteX120" fmla="*/ 204759 w 331788"/>
              <a:gd name="connsiteY120" fmla="*/ 38100 h 331788"/>
              <a:gd name="connsiteX121" fmla="*/ 204759 w 331788"/>
              <a:gd name="connsiteY121" fmla="*/ 0 h 331788"/>
              <a:gd name="connsiteX122" fmla="*/ 316234 w 331788"/>
              <a:gd name="connsiteY122" fmla="*/ 0 h 331788"/>
              <a:gd name="connsiteX123" fmla="*/ 331788 w 331788"/>
              <a:gd name="connsiteY123" fmla="*/ 15737 h 331788"/>
              <a:gd name="connsiteX124" fmla="*/ 316234 w 331788"/>
              <a:gd name="connsiteY124" fmla="*/ 30163 h 331788"/>
              <a:gd name="connsiteX125" fmla="*/ 204759 w 331788"/>
              <a:gd name="connsiteY125" fmla="*/ 30163 h 331788"/>
              <a:gd name="connsiteX126" fmla="*/ 190500 w 331788"/>
              <a:gd name="connsiteY126" fmla="*/ 15737 h 331788"/>
              <a:gd name="connsiteX127" fmla="*/ 204759 w 331788"/>
              <a:gd name="connsiteY12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788" h="331788">
                <a:moveTo>
                  <a:pt x="15554" y="301625"/>
                </a:moveTo>
                <a:cubicBezTo>
                  <a:pt x="15554" y="301625"/>
                  <a:pt x="15554" y="301625"/>
                  <a:pt x="127029" y="301625"/>
                </a:cubicBezTo>
                <a:cubicBezTo>
                  <a:pt x="134807" y="301625"/>
                  <a:pt x="141288" y="308182"/>
                  <a:pt x="141288" y="316051"/>
                </a:cubicBezTo>
                <a:cubicBezTo>
                  <a:pt x="141288" y="325231"/>
                  <a:pt x="134807" y="331788"/>
                  <a:pt x="127029" y="331788"/>
                </a:cubicBezTo>
                <a:cubicBezTo>
                  <a:pt x="127029" y="331788"/>
                  <a:pt x="127029" y="331788"/>
                  <a:pt x="15554" y="331788"/>
                </a:cubicBezTo>
                <a:cubicBezTo>
                  <a:pt x="6481" y="331788"/>
                  <a:pt x="0" y="325231"/>
                  <a:pt x="0" y="316051"/>
                </a:cubicBezTo>
                <a:cubicBezTo>
                  <a:pt x="0" y="308182"/>
                  <a:pt x="6481" y="301625"/>
                  <a:pt x="15554" y="301625"/>
                </a:cubicBezTo>
                <a:close/>
                <a:moveTo>
                  <a:pt x="15554" y="263525"/>
                </a:moveTo>
                <a:cubicBezTo>
                  <a:pt x="15554" y="263525"/>
                  <a:pt x="15554" y="263525"/>
                  <a:pt x="95920" y="263525"/>
                </a:cubicBezTo>
                <a:cubicBezTo>
                  <a:pt x="108882" y="273579"/>
                  <a:pt x="124437" y="279863"/>
                  <a:pt x="141288" y="283634"/>
                </a:cubicBezTo>
                <a:cubicBezTo>
                  <a:pt x="138695" y="288661"/>
                  <a:pt x="133510" y="293688"/>
                  <a:pt x="127029" y="293688"/>
                </a:cubicBezTo>
                <a:cubicBezTo>
                  <a:pt x="127029" y="293688"/>
                  <a:pt x="127029" y="293688"/>
                  <a:pt x="15554" y="293688"/>
                </a:cubicBezTo>
                <a:cubicBezTo>
                  <a:pt x="6481" y="293688"/>
                  <a:pt x="0" y="286147"/>
                  <a:pt x="0" y="278607"/>
                </a:cubicBezTo>
                <a:cubicBezTo>
                  <a:pt x="0" y="271066"/>
                  <a:pt x="6481" y="263525"/>
                  <a:pt x="15554" y="263525"/>
                </a:cubicBezTo>
                <a:close/>
                <a:moveTo>
                  <a:pt x="270156" y="228600"/>
                </a:moveTo>
                <a:cubicBezTo>
                  <a:pt x="270156" y="228600"/>
                  <a:pt x="270156" y="228600"/>
                  <a:pt x="316380" y="228600"/>
                </a:cubicBezTo>
                <a:cubicBezTo>
                  <a:pt x="325368" y="228600"/>
                  <a:pt x="331788" y="235157"/>
                  <a:pt x="331788" y="244337"/>
                </a:cubicBezTo>
                <a:cubicBezTo>
                  <a:pt x="331788" y="252206"/>
                  <a:pt x="325368" y="258763"/>
                  <a:pt x="316380" y="258763"/>
                </a:cubicBezTo>
                <a:cubicBezTo>
                  <a:pt x="316380" y="258763"/>
                  <a:pt x="316380" y="258763"/>
                  <a:pt x="244475" y="258763"/>
                </a:cubicBezTo>
                <a:cubicBezTo>
                  <a:pt x="254747" y="250895"/>
                  <a:pt x="262451" y="240403"/>
                  <a:pt x="270156" y="228600"/>
                </a:cubicBezTo>
                <a:close/>
                <a:moveTo>
                  <a:pt x="15586" y="225425"/>
                </a:moveTo>
                <a:cubicBezTo>
                  <a:pt x="15586" y="225425"/>
                  <a:pt x="15586" y="225425"/>
                  <a:pt x="61046" y="225425"/>
                </a:cubicBezTo>
                <a:cubicBezTo>
                  <a:pt x="67541" y="237228"/>
                  <a:pt x="76633" y="247720"/>
                  <a:pt x="85725" y="255588"/>
                </a:cubicBezTo>
                <a:cubicBezTo>
                  <a:pt x="85725" y="255588"/>
                  <a:pt x="85725" y="255588"/>
                  <a:pt x="15586" y="255588"/>
                </a:cubicBezTo>
                <a:cubicBezTo>
                  <a:pt x="6494" y="255588"/>
                  <a:pt x="0" y="249031"/>
                  <a:pt x="0" y="241162"/>
                </a:cubicBezTo>
                <a:cubicBezTo>
                  <a:pt x="0" y="231982"/>
                  <a:pt x="6494" y="225425"/>
                  <a:pt x="15586" y="225425"/>
                </a:cubicBezTo>
                <a:close/>
                <a:moveTo>
                  <a:pt x="283493" y="190500"/>
                </a:moveTo>
                <a:cubicBezTo>
                  <a:pt x="283493" y="190500"/>
                  <a:pt x="283493" y="190500"/>
                  <a:pt x="316125" y="190500"/>
                </a:cubicBezTo>
                <a:cubicBezTo>
                  <a:pt x="325262" y="190500"/>
                  <a:pt x="331788" y="197057"/>
                  <a:pt x="331788" y="204926"/>
                </a:cubicBezTo>
                <a:cubicBezTo>
                  <a:pt x="331788" y="214106"/>
                  <a:pt x="325262" y="220663"/>
                  <a:pt x="316125" y="220663"/>
                </a:cubicBezTo>
                <a:cubicBezTo>
                  <a:pt x="316125" y="220663"/>
                  <a:pt x="316125" y="220663"/>
                  <a:pt x="273050" y="220663"/>
                </a:cubicBezTo>
                <a:cubicBezTo>
                  <a:pt x="278271" y="211483"/>
                  <a:pt x="282187" y="200992"/>
                  <a:pt x="283493" y="190500"/>
                </a:cubicBezTo>
                <a:close/>
                <a:moveTo>
                  <a:pt x="15586" y="188912"/>
                </a:moveTo>
                <a:cubicBezTo>
                  <a:pt x="15586" y="188912"/>
                  <a:pt x="15586" y="188912"/>
                  <a:pt x="46759" y="188912"/>
                </a:cubicBezTo>
                <a:cubicBezTo>
                  <a:pt x="49357" y="198851"/>
                  <a:pt x="53253" y="208790"/>
                  <a:pt x="57150" y="217487"/>
                </a:cubicBezTo>
                <a:cubicBezTo>
                  <a:pt x="57150" y="217487"/>
                  <a:pt x="57150" y="217487"/>
                  <a:pt x="15586" y="217487"/>
                </a:cubicBezTo>
                <a:cubicBezTo>
                  <a:pt x="6494" y="217487"/>
                  <a:pt x="0" y="211275"/>
                  <a:pt x="0" y="202578"/>
                </a:cubicBezTo>
                <a:cubicBezTo>
                  <a:pt x="0" y="195124"/>
                  <a:pt x="6494" y="188912"/>
                  <a:pt x="15586" y="188912"/>
                </a:cubicBezTo>
                <a:close/>
                <a:moveTo>
                  <a:pt x="169863" y="174625"/>
                </a:moveTo>
                <a:cubicBezTo>
                  <a:pt x="169863" y="174625"/>
                  <a:pt x="169863" y="174625"/>
                  <a:pt x="169863" y="201613"/>
                </a:cubicBezTo>
                <a:cubicBezTo>
                  <a:pt x="179266" y="201613"/>
                  <a:pt x="187326" y="197758"/>
                  <a:pt x="187326" y="188762"/>
                </a:cubicBezTo>
                <a:cubicBezTo>
                  <a:pt x="187326" y="178481"/>
                  <a:pt x="177923" y="175910"/>
                  <a:pt x="169863" y="174625"/>
                </a:cubicBezTo>
                <a:close/>
                <a:moveTo>
                  <a:pt x="285750" y="152400"/>
                </a:moveTo>
                <a:cubicBezTo>
                  <a:pt x="285750" y="152400"/>
                  <a:pt x="285750" y="152400"/>
                  <a:pt x="316442" y="152400"/>
                </a:cubicBezTo>
                <a:cubicBezTo>
                  <a:pt x="325394" y="152400"/>
                  <a:pt x="331788" y="159941"/>
                  <a:pt x="331788" y="167481"/>
                </a:cubicBezTo>
                <a:cubicBezTo>
                  <a:pt x="331788" y="175022"/>
                  <a:pt x="325394" y="182563"/>
                  <a:pt x="316442" y="182563"/>
                </a:cubicBezTo>
                <a:cubicBezTo>
                  <a:pt x="316442" y="182563"/>
                  <a:pt x="316442" y="182563"/>
                  <a:pt x="285750" y="182563"/>
                </a:cubicBezTo>
                <a:cubicBezTo>
                  <a:pt x="287029" y="176279"/>
                  <a:pt x="287029" y="171252"/>
                  <a:pt x="287029" y="166225"/>
                </a:cubicBezTo>
                <a:cubicBezTo>
                  <a:pt x="287029" y="161197"/>
                  <a:pt x="287029" y="157427"/>
                  <a:pt x="285750" y="152400"/>
                </a:cubicBezTo>
                <a:close/>
                <a:moveTo>
                  <a:pt x="15875" y="149225"/>
                </a:moveTo>
                <a:cubicBezTo>
                  <a:pt x="15875" y="149225"/>
                  <a:pt x="15875" y="149225"/>
                  <a:pt x="47625" y="149225"/>
                </a:cubicBezTo>
                <a:cubicBezTo>
                  <a:pt x="46302" y="155839"/>
                  <a:pt x="46302" y="161131"/>
                  <a:pt x="46302" y="166423"/>
                </a:cubicBezTo>
                <a:cubicBezTo>
                  <a:pt x="46302" y="171714"/>
                  <a:pt x="46302" y="175683"/>
                  <a:pt x="47625" y="180975"/>
                </a:cubicBezTo>
                <a:cubicBezTo>
                  <a:pt x="47625" y="180975"/>
                  <a:pt x="47625" y="180975"/>
                  <a:pt x="15875" y="180975"/>
                </a:cubicBezTo>
                <a:cubicBezTo>
                  <a:pt x="6614" y="180975"/>
                  <a:pt x="0" y="173037"/>
                  <a:pt x="0" y="165100"/>
                </a:cubicBezTo>
                <a:cubicBezTo>
                  <a:pt x="0" y="157162"/>
                  <a:pt x="6614" y="149225"/>
                  <a:pt x="15875" y="149225"/>
                </a:cubicBezTo>
                <a:close/>
                <a:moveTo>
                  <a:pt x="161925" y="130175"/>
                </a:moveTo>
                <a:cubicBezTo>
                  <a:pt x="152664" y="130175"/>
                  <a:pt x="146050" y="135188"/>
                  <a:pt x="146050" y="141455"/>
                </a:cubicBezTo>
                <a:cubicBezTo>
                  <a:pt x="146050" y="147721"/>
                  <a:pt x="151341" y="151481"/>
                  <a:pt x="161925" y="153988"/>
                </a:cubicBezTo>
                <a:close/>
                <a:moveTo>
                  <a:pt x="274638" y="114300"/>
                </a:moveTo>
                <a:cubicBezTo>
                  <a:pt x="274638" y="114300"/>
                  <a:pt x="274638" y="114300"/>
                  <a:pt x="316202" y="114300"/>
                </a:cubicBezTo>
                <a:cubicBezTo>
                  <a:pt x="325294" y="114300"/>
                  <a:pt x="331788" y="120857"/>
                  <a:pt x="331788" y="130037"/>
                </a:cubicBezTo>
                <a:cubicBezTo>
                  <a:pt x="331788" y="137906"/>
                  <a:pt x="325294" y="144463"/>
                  <a:pt x="316202" y="144463"/>
                </a:cubicBezTo>
                <a:cubicBezTo>
                  <a:pt x="316202" y="144463"/>
                  <a:pt x="316202" y="144463"/>
                  <a:pt x="283730" y="144463"/>
                </a:cubicBezTo>
                <a:cubicBezTo>
                  <a:pt x="282431" y="133971"/>
                  <a:pt x="278535" y="123480"/>
                  <a:pt x="274638" y="114300"/>
                </a:cubicBezTo>
                <a:close/>
                <a:moveTo>
                  <a:pt x="15663" y="111125"/>
                </a:moveTo>
                <a:cubicBezTo>
                  <a:pt x="15663" y="111125"/>
                  <a:pt x="15663" y="111125"/>
                  <a:pt x="58738" y="111125"/>
                </a:cubicBezTo>
                <a:cubicBezTo>
                  <a:pt x="53517" y="120305"/>
                  <a:pt x="49601" y="130796"/>
                  <a:pt x="48295" y="141288"/>
                </a:cubicBezTo>
                <a:cubicBezTo>
                  <a:pt x="48295" y="141288"/>
                  <a:pt x="48295" y="141288"/>
                  <a:pt x="15663" y="141288"/>
                </a:cubicBezTo>
                <a:cubicBezTo>
                  <a:pt x="6526" y="141288"/>
                  <a:pt x="0" y="134731"/>
                  <a:pt x="0" y="126862"/>
                </a:cubicBezTo>
                <a:cubicBezTo>
                  <a:pt x="0" y="117682"/>
                  <a:pt x="6526" y="111125"/>
                  <a:pt x="15663" y="111125"/>
                </a:cubicBezTo>
                <a:close/>
                <a:moveTo>
                  <a:pt x="165894" y="104775"/>
                </a:moveTo>
                <a:cubicBezTo>
                  <a:pt x="168487" y="104775"/>
                  <a:pt x="169783" y="107355"/>
                  <a:pt x="169783" y="109934"/>
                </a:cubicBezTo>
                <a:cubicBezTo>
                  <a:pt x="169783" y="109934"/>
                  <a:pt x="169783" y="109934"/>
                  <a:pt x="169783" y="116383"/>
                </a:cubicBezTo>
                <a:cubicBezTo>
                  <a:pt x="181452" y="116383"/>
                  <a:pt x="203492" y="124123"/>
                  <a:pt x="203492" y="137021"/>
                </a:cubicBezTo>
                <a:cubicBezTo>
                  <a:pt x="203492" y="142180"/>
                  <a:pt x="198306" y="146050"/>
                  <a:pt x="194417" y="146050"/>
                </a:cubicBezTo>
                <a:cubicBezTo>
                  <a:pt x="185341" y="146050"/>
                  <a:pt x="185341" y="130572"/>
                  <a:pt x="169783" y="130572"/>
                </a:cubicBezTo>
                <a:cubicBezTo>
                  <a:pt x="169783" y="130572"/>
                  <a:pt x="169783" y="130572"/>
                  <a:pt x="169783" y="156369"/>
                </a:cubicBezTo>
                <a:cubicBezTo>
                  <a:pt x="187934" y="160238"/>
                  <a:pt x="204788" y="165398"/>
                  <a:pt x="204788" y="187325"/>
                </a:cubicBezTo>
                <a:cubicBezTo>
                  <a:pt x="204788" y="205383"/>
                  <a:pt x="190527" y="214412"/>
                  <a:pt x="169783" y="215702"/>
                </a:cubicBezTo>
                <a:cubicBezTo>
                  <a:pt x="169783" y="215702"/>
                  <a:pt x="169783" y="215702"/>
                  <a:pt x="169783" y="223441"/>
                </a:cubicBezTo>
                <a:cubicBezTo>
                  <a:pt x="169783" y="226020"/>
                  <a:pt x="168487" y="228600"/>
                  <a:pt x="165894" y="228600"/>
                </a:cubicBezTo>
                <a:cubicBezTo>
                  <a:pt x="163301" y="228600"/>
                  <a:pt x="162004" y="226020"/>
                  <a:pt x="162004" y="223441"/>
                </a:cubicBezTo>
                <a:cubicBezTo>
                  <a:pt x="162004" y="223441"/>
                  <a:pt x="162004" y="223441"/>
                  <a:pt x="162004" y="215702"/>
                </a:cubicBezTo>
                <a:cubicBezTo>
                  <a:pt x="138668" y="214412"/>
                  <a:pt x="127000" y="201513"/>
                  <a:pt x="127000" y="189905"/>
                </a:cubicBezTo>
                <a:cubicBezTo>
                  <a:pt x="127000" y="184745"/>
                  <a:pt x="130889" y="182166"/>
                  <a:pt x="136075" y="182166"/>
                </a:cubicBezTo>
                <a:cubicBezTo>
                  <a:pt x="151633" y="182166"/>
                  <a:pt x="138668" y="200224"/>
                  <a:pt x="162004" y="201513"/>
                </a:cubicBezTo>
                <a:cubicBezTo>
                  <a:pt x="162004" y="201513"/>
                  <a:pt x="162004" y="201513"/>
                  <a:pt x="162004" y="173137"/>
                </a:cubicBezTo>
                <a:cubicBezTo>
                  <a:pt x="141261" y="169267"/>
                  <a:pt x="129593" y="160238"/>
                  <a:pt x="129593" y="144760"/>
                </a:cubicBezTo>
                <a:cubicBezTo>
                  <a:pt x="129593" y="126702"/>
                  <a:pt x="145150" y="117673"/>
                  <a:pt x="162004" y="116383"/>
                </a:cubicBezTo>
                <a:cubicBezTo>
                  <a:pt x="162004" y="116383"/>
                  <a:pt x="162004" y="116383"/>
                  <a:pt x="162004" y="109934"/>
                </a:cubicBezTo>
                <a:cubicBezTo>
                  <a:pt x="162004" y="107355"/>
                  <a:pt x="163301" y="104775"/>
                  <a:pt x="165894" y="104775"/>
                </a:cubicBezTo>
                <a:close/>
                <a:moveTo>
                  <a:pt x="165895" y="90487"/>
                </a:moveTo>
                <a:cubicBezTo>
                  <a:pt x="124249" y="90487"/>
                  <a:pt x="90488" y="124248"/>
                  <a:pt x="90488" y="165894"/>
                </a:cubicBezTo>
                <a:cubicBezTo>
                  <a:pt x="90488" y="207540"/>
                  <a:pt x="124249" y="241301"/>
                  <a:pt x="165895" y="241301"/>
                </a:cubicBezTo>
                <a:cubicBezTo>
                  <a:pt x="207541" y="241301"/>
                  <a:pt x="241302" y="207540"/>
                  <a:pt x="241302" y="165894"/>
                </a:cubicBezTo>
                <a:cubicBezTo>
                  <a:pt x="241302" y="124248"/>
                  <a:pt x="207541" y="90487"/>
                  <a:pt x="165895" y="90487"/>
                </a:cubicBezTo>
                <a:close/>
                <a:moveTo>
                  <a:pt x="246063" y="76200"/>
                </a:moveTo>
                <a:cubicBezTo>
                  <a:pt x="246063" y="76200"/>
                  <a:pt x="246063" y="76200"/>
                  <a:pt x="316202" y="76200"/>
                </a:cubicBezTo>
                <a:cubicBezTo>
                  <a:pt x="325294" y="76200"/>
                  <a:pt x="331788" y="82757"/>
                  <a:pt x="331788" y="90626"/>
                </a:cubicBezTo>
                <a:cubicBezTo>
                  <a:pt x="331788" y="99806"/>
                  <a:pt x="325294" y="106363"/>
                  <a:pt x="316202" y="106363"/>
                </a:cubicBezTo>
                <a:cubicBezTo>
                  <a:pt x="316202" y="106363"/>
                  <a:pt x="316202" y="106363"/>
                  <a:pt x="270742" y="106363"/>
                </a:cubicBezTo>
                <a:cubicBezTo>
                  <a:pt x="264247" y="94560"/>
                  <a:pt x="255155" y="84068"/>
                  <a:pt x="246063" y="76200"/>
                </a:cubicBezTo>
                <a:close/>
                <a:moveTo>
                  <a:pt x="15688" y="74612"/>
                </a:moveTo>
                <a:cubicBezTo>
                  <a:pt x="15688" y="74612"/>
                  <a:pt x="15688" y="74612"/>
                  <a:pt x="88900" y="74612"/>
                </a:cubicBezTo>
                <a:cubicBezTo>
                  <a:pt x="78441" y="82480"/>
                  <a:pt x="70597" y="92972"/>
                  <a:pt x="62753" y="104775"/>
                </a:cubicBezTo>
                <a:cubicBezTo>
                  <a:pt x="62753" y="104775"/>
                  <a:pt x="62753" y="104775"/>
                  <a:pt x="15688" y="104775"/>
                </a:cubicBezTo>
                <a:cubicBezTo>
                  <a:pt x="6537" y="104775"/>
                  <a:pt x="0" y="98218"/>
                  <a:pt x="0" y="89038"/>
                </a:cubicBezTo>
                <a:cubicBezTo>
                  <a:pt x="0" y="81169"/>
                  <a:pt x="6537" y="74612"/>
                  <a:pt x="15688" y="74612"/>
                </a:cubicBezTo>
                <a:close/>
                <a:moveTo>
                  <a:pt x="166688" y="61912"/>
                </a:moveTo>
                <a:cubicBezTo>
                  <a:pt x="224554" y="61912"/>
                  <a:pt x="271463" y="108821"/>
                  <a:pt x="271463" y="166687"/>
                </a:cubicBezTo>
                <a:cubicBezTo>
                  <a:pt x="271463" y="224553"/>
                  <a:pt x="224554" y="271462"/>
                  <a:pt x="166688" y="271462"/>
                </a:cubicBezTo>
                <a:cubicBezTo>
                  <a:pt x="108822" y="271462"/>
                  <a:pt x="61913" y="224553"/>
                  <a:pt x="61913" y="166687"/>
                </a:cubicBezTo>
                <a:cubicBezTo>
                  <a:pt x="61913" y="108821"/>
                  <a:pt x="108822" y="61912"/>
                  <a:pt x="166688" y="61912"/>
                </a:cubicBezTo>
                <a:close/>
                <a:moveTo>
                  <a:pt x="204759" y="38100"/>
                </a:moveTo>
                <a:cubicBezTo>
                  <a:pt x="204759" y="38100"/>
                  <a:pt x="204759" y="38100"/>
                  <a:pt x="316234" y="38100"/>
                </a:cubicBezTo>
                <a:cubicBezTo>
                  <a:pt x="325307" y="38100"/>
                  <a:pt x="331788" y="46037"/>
                  <a:pt x="331788" y="53975"/>
                </a:cubicBezTo>
                <a:cubicBezTo>
                  <a:pt x="331788" y="61912"/>
                  <a:pt x="325307" y="69850"/>
                  <a:pt x="316234" y="69850"/>
                </a:cubicBezTo>
                <a:cubicBezTo>
                  <a:pt x="316234" y="69850"/>
                  <a:pt x="316234" y="69850"/>
                  <a:pt x="235868" y="69850"/>
                </a:cubicBezTo>
                <a:cubicBezTo>
                  <a:pt x="222906" y="59267"/>
                  <a:pt x="207351" y="52652"/>
                  <a:pt x="190500" y="48683"/>
                </a:cubicBezTo>
                <a:cubicBezTo>
                  <a:pt x="193093" y="43392"/>
                  <a:pt x="198278" y="38100"/>
                  <a:pt x="204759" y="38100"/>
                </a:cubicBezTo>
                <a:close/>
                <a:moveTo>
                  <a:pt x="204759" y="0"/>
                </a:moveTo>
                <a:cubicBezTo>
                  <a:pt x="204759" y="0"/>
                  <a:pt x="204759" y="0"/>
                  <a:pt x="316234" y="0"/>
                </a:cubicBezTo>
                <a:cubicBezTo>
                  <a:pt x="325307" y="0"/>
                  <a:pt x="331788" y="6557"/>
                  <a:pt x="331788" y="15737"/>
                </a:cubicBezTo>
                <a:cubicBezTo>
                  <a:pt x="331788" y="23606"/>
                  <a:pt x="325307" y="30163"/>
                  <a:pt x="316234" y="30163"/>
                </a:cubicBezTo>
                <a:cubicBezTo>
                  <a:pt x="316234" y="30163"/>
                  <a:pt x="316234" y="30163"/>
                  <a:pt x="204759" y="30163"/>
                </a:cubicBezTo>
                <a:cubicBezTo>
                  <a:pt x="196981" y="30163"/>
                  <a:pt x="190500" y="23606"/>
                  <a:pt x="190500" y="15737"/>
                </a:cubicBezTo>
                <a:cubicBezTo>
                  <a:pt x="190500" y="6557"/>
                  <a:pt x="196981" y="0"/>
                  <a:pt x="2047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19" name="椭圆 31"/>
          <p:cNvSpPr/>
          <p:nvPr/>
        </p:nvSpPr>
        <p:spPr>
          <a:xfrm>
            <a:off x="10265992" y="2819405"/>
            <a:ext cx="629653" cy="721548"/>
          </a:xfrm>
          <a:custGeom>
            <a:avLst/>
            <a:gdLst>
              <a:gd name="connsiteX0" fmla="*/ 123825 w 293688"/>
              <a:gd name="connsiteY0" fmla="*/ 284163 h 336550"/>
              <a:gd name="connsiteX1" fmla="*/ 123825 w 293688"/>
              <a:gd name="connsiteY1" fmla="*/ 312738 h 336550"/>
              <a:gd name="connsiteX2" fmla="*/ 169863 w 293688"/>
              <a:gd name="connsiteY2" fmla="*/ 312738 h 336550"/>
              <a:gd name="connsiteX3" fmla="*/ 169863 w 293688"/>
              <a:gd name="connsiteY3" fmla="*/ 284163 h 336550"/>
              <a:gd name="connsiteX4" fmla="*/ 233363 w 293688"/>
              <a:gd name="connsiteY4" fmla="*/ 58738 h 336550"/>
              <a:gd name="connsiteX5" fmla="*/ 233363 w 293688"/>
              <a:gd name="connsiteY5" fmla="*/ 97959 h 336550"/>
              <a:gd name="connsiteX6" fmla="*/ 233363 w 293688"/>
              <a:gd name="connsiteY6" fmla="*/ 103188 h 336550"/>
              <a:gd name="connsiteX7" fmla="*/ 263526 w 293688"/>
              <a:gd name="connsiteY7" fmla="*/ 74426 h 336550"/>
              <a:gd name="connsiteX8" fmla="*/ 263526 w 293688"/>
              <a:gd name="connsiteY8" fmla="*/ 58738 h 336550"/>
              <a:gd name="connsiteX9" fmla="*/ 30163 w 293688"/>
              <a:gd name="connsiteY9" fmla="*/ 58738 h 336550"/>
              <a:gd name="connsiteX10" fmla="*/ 30163 w 293688"/>
              <a:gd name="connsiteY10" fmla="*/ 74426 h 336550"/>
              <a:gd name="connsiteX11" fmla="*/ 60326 w 293688"/>
              <a:gd name="connsiteY11" fmla="*/ 103188 h 336550"/>
              <a:gd name="connsiteX12" fmla="*/ 60326 w 293688"/>
              <a:gd name="connsiteY12" fmla="*/ 97959 h 336550"/>
              <a:gd name="connsiteX13" fmla="*/ 60326 w 293688"/>
              <a:gd name="connsiteY13" fmla="*/ 58738 h 336550"/>
              <a:gd name="connsiteX14" fmla="*/ 30163 w 293688"/>
              <a:gd name="connsiteY14" fmla="*/ 58738 h 336550"/>
              <a:gd name="connsiteX15" fmla="*/ 142753 w 293688"/>
              <a:gd name="connsiteY15" fmla="*/ 46781 h 336550"/>
              <a:gd name="connsiteX16" fmla="*/ 133521 w 293688"/>
              <a:gd name="connsiteY16" fmla="*/ 67674 h 336550"/>
              <a:gd name="connsiteX17" fmla="*/ 109782 w 293688"/>
              <a:gd name="connsiteY17" fmla="*/ 70286 h 336550"/>
              <a:gd name="connsiteX18" fmla="*/ 107144 w 293688"/>
              <a:gd name="connsiteY18" fmla="*/ 78121 h 336550"/>
              <a:gd name="connsiteX19" fmla="*/ 125608 w 293688"/>
              <a:gd name="connsiteY19" fmla="*/ 93791 h 336550"/>
              <a:gd name="connsiteX20" fmla="*/ 119014 w 293688"/>
              <a:gd name="connsiteY20" fmla="*/ 115991 h 336550"/>
              <a:gd name="connsiteX21" fmla="*/ 126927 w 293688"/>
              <a:gd name="connsiteY21" fmla="*/ 121214 h 336550"/>
              <a:gd name="connsiteX22" fmla="*/ 146710 w 293688"/>
              <a:gd name="connsiteY22" fmla="*/ 109462 h 336550"/>
              <a:gd name="connsiteX23" fmla="*/ 166493 w 293688"/>
              <a:gd name="connsiteY23" fmla="*/ 121214 h 336550"/>
              <a:gd name="connsiteX24" fmla="*/ 174406 w 293688"/>
              <a:gd name="connsiteY24" fmla="*/ 115991 h 336550"/>
              <a:gd name="connsiteX25" fmla="*/ 167811 w 293688"/>
              <a:gd name="connsiteY25" fmla="*/ 93791 h 336550"/>
              <a:gd name="connsiteX26" fmla="*/ 186275 w 293688"/>
              <a:gd name="connsiteY26" fmla="*/ 78121 h 336550"/>
              <a:gd name="connsiteX27" fmla="*/ 183638 w 293688"/>
              <a:gd name="connsiteY27" fmla="*/ 70286 h 336550"/>
              <a:gd name="connsiteX28" fmla="*/ 159898 w 293688"/>
              <a:gd name="connsiteY28" fmla="*/ 67674 h 336550"/>
              <a:gd name="connsiteX29" fmla="*/ 150666 w 293688"/>
              <a:gd name="connsiteY29" fmla="*/ 46781 h 336550"/>
              <a:gd name="connsiteX30" fmla="*/ 142753 w 293688"/>
              <a:gd name="connsiteY30" fmla="*/ 46781 h 336550"/>
              <a:gd name="connsiteX31" fmla="*/ 59531 w 293688"/>
              <a:gd name="connsiteY31" fmla="*/ 0 h 336550"/>
              <a:gd name="connsiteX32" fmla="*/ 234157 w 293688"/>
              <a:gd name="connsiteY32" fmla="*/ 0 h 336550"/>
              <a:gd name="connsiteX33" fmla="*/ 234157 w 293688"/>
              <a:gd name="connsiteY33" fmla="*/ 27608 h 336550"/>
              <a:gd name="connsiteX34" fmla="*/ 293688 w 293688"/>
              <a:gd name="connsiteY34" fmla="*/ 27608 h 336550"/>
              <a:gd name="connsiteX35" fmla="*/ 293688 w 293688"/>
              <a:gd name="connsiteY35" fmla="*/ 73620 h 336550"/>
              <a:gd name="connsiteX36" fmla="*/ 234157 w 293688"/>
              <a:gd name="connsiteY36" fmla="*/ 132780 h 336550"/>
              <a:gd name="connsiteX37" fmla="*/ 226219 w 293688"/>
              <a:gd name="connsiteY37" fmla="*/ 132780 h 336550"/>
              <a:gd name="connsiteX38" fmla="*/ 190500 w 293688"/>
              <a:gd name="connsiteY38" fmla="*/ 170904 h 336550"/>
              <a:gd name="connsiteX39" fmla="*/ 165365 w 293688"/>
              <a:gd name="connsiteY39" fmla="*/ 216917 h 336550"/>
              <a:gd name="connsiteX40" fmla="*/ 165365 w 293688"/>
              <a:gd name="connsiteY40" fmla="*/ 253727 h 336550"/>
              <a:gd name="connsiteX41" fmla="*/ 186531 w 293688"/>
              <a:gd name="connsiteY41" fmla="*/ 253727 h 336550"/>
              <a:gd name="connsiteX42" fmla="*/ 198438 w 293688"/>
              <a:gd name="connsiteY42" fmla="*/ 265559 h 336550"/>
              <a:gd name="connsiteX43" fmla="*/ 198438 w 293688"/>
              <a:gd name="connsiteY43" fmla="*/ 281335 h 336550"/>
              <a:gd name="connsiteX44" fmla="*/ 216959 w 293688"/>
              <a:gd name="connsiteY44" fmla="*/ 281335 h 336550"/>
              <a:gd name="connsiteX45" fmla="*/ 216959 w 293688"/>
              <a:gd name="connsiteY45" fmla="*/ 336550 h 336550"/>
              <a:gd name="connsiteX46" fmla="*/ 76729 w 293688"/>
              <a:gd name="connsiteY46" fmla="*/ 336550 h 336550"/>
              <a:gd name="connsiteX47" fmla="*/ 76729 w 293688"/>
              <a:gd name="connsiteY47" fmla="*/ 281335 h 336550"/>
              <a:gd name="connsiteX48" fmla="*/ 95250 w 293688"/>
              <a:gd name="connsiteY48" fmla="*/ 281335 h 336550"/>
              <a:gd name="connsiteX49" fmla="*/ 95250 w 293688"/>
              <a:gd name="connsiteY49" fmla="*/ 265559 h 336550"/>
              <a:gd name="connsiteX50" fmla="*/ 107156 w 293688"/>
              <a:gd name="connsiteY50" fmla="*/ 253727 h 336550"/>
              <a:gd name="connsiteX51" fmla="*/ 128323 w 293688"/>
              <a:gd name="connsiteY51" fmla="*/ 253727 h 336550"/>
              <a:gd name="connsiteX52" fmla="*/ 128323 w 293688"/>
              <a:gd name="connsiteY52" fmla="*/ 216917 h 336550"/>
              <a:gd name="connsiteX53" fmla="*/ 103188 w 293688"/>
              <a:gd name="connsiteY53" fmla="*/ 170904 h 336550"/>
              <a:gd name="connsiteX54" fmla="*/ 67469 w 293688"/>
              <a:gd name="connsiteY54" fmla="*/ 132780 h 336550"/>
              <a:gd name="connsiteX55" fmla="*/ 59531 w 293688"/>
              <a:gd name="connsiteY55" fmla="*/ 132780 h 336550"/>
              <a:gd name="connsiteX56" fmla="*/ 0 w 293688"/>
              <a:gd name="connsiteY56" fmla="*/ 73620 h 336550"/>
              <a:gd name="connsiteX57" fmla="*/ 0 w 293688"/>
              <a:gd name="connsiteY57" fmla="*/ 27608 h 336550"/>
              <a:gd name="connsiteX58" fmla="*/ 59531 w 293688"/>
              <a:gd name="connsiteY58" fmla="*/ 27608 h 336550"/>
              <a:gd name="connsiteX59" fmla="*/ 59531 w 293688"/>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688" h="336550">
                <a:moveTo>
                  <a:pt x="123825" y="284163"/>
                </a:moveTo>
                <a:lnTo>
                  <a:pt x="123825" y="312738"/>
                </a:lnTo>
                <a:lnTo>
                  <a:pt x="169863" y="312738"/>
                </a:lnTo>
                <a:lnTo>
                  <a:pt x="169863" y="284163"/>
                </a:lnTo>
                <a:close/>
                <a:moveTo>
                  <a:pt x="233363" y="58738"/>
                </a:moveTo>
                <a:cubicBezTo>
                  <a:pt x="233363" y="58738"/>
                  <a:pt x="233363" y="58738"/>
                  <a:pt x="233363" y="97959"/>
                </a:cubicBezTo>
                <a:cubicBezTo>
                  <a:pt x="233363" y="99266"/>
                  <a:pt x="233363" y="101881"/>
                  <a:pt x="233363" y="103188"/>
                </a:cubicBezTo>
                <a:cubicBezTo>
                  <a:pt x="249816" y="103188"/>
                  <a:pt x="263526" y="90114"/>
                  <a:pt x="263526" y="74426"/>
                </a:cubicBezTo>
                <a:cubicBezTo>
                  <a:pt x="263526" y="74426"/>
                  <a:pt x="263526" y="74426"/>
                  <a:pt x="263526" y="58738"/>
                </a:cubicBezTo>
                <a:close/>
                <a:moveTo>
                  <a:pt x="30163" y="58738"/>
                </a:moveTo>
                <a:cubicBezTo>
                  <a:pt x="30163" y="58738"/>
                  <a:pt x="30163" y="58738"/>
                  <a:pt x="30163" y="74426"/>
                </a:cubicBezTo>
                <a:cubicBezTo>
                  <a:pt x="30163" y="90114"/>
                  <a:pt x="43873" y="103188"/>
                  <a:pt x="60326" y="103188"/>
                </a:cubicBezTo>
                <a:cubicBezTo>
                  <a:pt x="60326" y="101881"/>
                  <a:pt x="60326" y="99266"/>
                  <a:pt x="60326" y="97959"/>
                </a:cubicBezTo>
                <a:cubicBezTo>
                  <a:pt x="60326" y="97959"/>
                  <a:pt x="60326" y="97959"/>
                  <a:pt x="60326" y="58738"/>
                </a:cubicBezTo>
                <a:cubicBezTo>
                  <a:pt x="60326" y="58738"/>
                  <a:pt x="60326" y="58738"/>
                  <a:pt x="30163" y="58738"/>
                </a:cubicBezTo>
                <a:close/>
                <a:moveTo>
                  <a:pt x="142753" y="46781"/>
                </a:moveTo>
                <a:cubicBezTo>
                  <a:pt x="142753" y="46781"/>
                  <a:pt x="142753" y="46781"/>
                  <a:pt x="133521" y="67674"/>
                </a:cubicBezTo>
                <a:cubicBezTo>
                  <a:pt x="133521" y="67674"/>
                  <a:pt x="133521" y="67674"/>
                  <a:pt x="109782" y="70286"/>
                </a:cubicBezTo>
                <a:cubicBezTo>
                  <a:pt x="105826" y="70286"/>
                  <a:pt x="103188" y="75509"/>
                  <a:pt x="107144" y="78121"/>
                </a:cubicBezTo>
                <a:cubicBezTo>
                  <a:pt x="107144" y="78121"/>
                  <a:pt x="107144" y="78121"/>
                  <a:pt x="125608" y="93791"/>
                </a:cubicBezTo>
                <a:cubicBezTo>
                  <a:pt x="125608" y="93791"/>
                  <a:pt x="125608" y="93791"/>
                  <a:pt x="119014" y="115991"/>
                </a:cubicBezTo>
                <a:cubicBezTo>
                  <a:pt x="119014" y="119908"/>
                  <a:pt x="122971" y="123826"/>
                  <a:pt x="126927" y="121214"/>
                </a:cubicBezTo>
                <a:cubicBezTo>
                  <a:pt x="126927" y="121214"/>
                  <a:pt x="126927" y="121214"/>
                  <a:pt x="146710" y="109462"/>
                </a:cubicBezTo>
                <a:cubicBezTo>
                  <a:pt x="146710" y="109462"/>
                  <a:pt x="146710" y="109462"/>
                  <a:pt x="166493" y="121214"/>
                </a:cubicBezTo>
                <a:cubicBezTo>
                  <a:pt x="170449" y="123826"/>
                  <a:pt x="174406" y="119908"/>
                  <a:pt x="174406" y="115991"/>
                </a:cubicBezTo>
                <a:cubicBezTo>
                  <a:pt x="174406" y="115991"/>
                  <a:pt x="174406" y="115991"/>
                  <a:pt x="167811" y="93791"/>
                </a:cubicBezTo>
                <a:cubicBezTo>
                  <a:pt x="167811" y="93791"/>
                  <a:pt x="167811" y="93791"/>
                  <a:pt x="186275" y="78121"/>
                </a:cubicBezTo>
                <a:cubicBezTo>
                  <a:pt x="188913" y="75509"/>
                  <a:pt x="187594" y="70286"/>
                  <a:pt x="183638" y="70286"/>
                </a:cubicBezTo>
                <a:cubicBezTo>
                  <a:pt x="183638" y="70286"/>
                  <a:pt x="183638" y="70286"/>
                  <a:pt x="159898" y="67674"/>
                </a:cubicBezTo>
                <a:cubicBezTo>
                  <a:pt x="159898" y="67674"/>
                  <a:pt x="159898" y="67674"/>
                  <a:pt x="150666" y="46781"/>
                </a:cubicBezTo>
                <a:cubicBezTo>
                  <a:pt x="149348" y="42863"/>
                  <a:pt x="144072" y="42863"/>
                  <a:pt x="142753" y="46781"/>
                </a:cubicBezTo>
                <a:close/>
                <a:moveTo>
                  <a:pt x="59531" y="0"/>
                </a:moveTo>
                <a:cubicBezTo>
                  <a:pt x="59531" y="0"/>
                  <a:pt x="59531" y="0"/>
                  <a:pt x="234157" y="0"/>
                </a:cubicBezTo>
                <a:lnTo>
                  <a:pt x="234157" y="27608"/>
                </a:lnTo>
                <a:cubicBezTo>
                  <a:pt x="234157" y="27608"/>
                  <a:pt x="234157" y="27608"/>
                  <a:pt x="293688" y="27608"/>
                </a:cubicBezTo>
                <a:cubicBezTo>
                  <a:pt x="293688" y="27608"/>
                  <a:pt x="293688" y="27608"/>
                  <a:pt x="293688" y="73620"/>
                </a:cubicBezTo>
                <a:cubicBezTo>
                  <a:pt x="293688" y="106487"/>
                  <a:pt x="267230" y="132780"/>
                  <a:pt x="234157" y="132780"/>
                </a:cubicBezTo>
                <a:cubicBezTo>
                  <a:pt x="234157" y="132780"/>
                  <a:pt x="234157" y="132780"/>
                  <a:pt x="226219" y="132780"/>
                </a:cubicBezTo>
                <a:cubicBezTo>
                  <a:pt x="218282" y="148555"/>
                  <a:pt x="206375" y="163016"/>
                  <a:pt x="190500" y="170904"/>
                </a:cubicBezTo>
                <a:cubicBezTo>
                  <a:pt x="174625" y="181421"/>
                  <a:pt x="165365" y="198512"/>
                  <a:pt x="165365" y="216917"/>
                </a:cubicBezTo>
                <a:cubicBezTo>
                  <a:pt x="165365" y="216917"/>
                  <a:pt x="165365" y="216917"/>
                  <a:pt x="165365" y="253727"/>
                </a:cubicBezTo>
                <a:cubicBezTo>
                  <a:pt x="165365" y="253727"/>
                  <a:pt x="165365" y="253727"/>
                  <a:pt x="186531" y="253727"/>
                </a:cubicBezTo>
                <a:cubicBezTo>
                  <a:pt x="193146" y="253727"/>
                  <a:pt x="198438" y="258986"/>
                  <a:pt x="198438" y="265559"/>
                </a:cubicBezTo>
                <a:cubicBezTo>
                  <a:pt x="198438" y="265559"/>
                  <a:pt x="198438" y="265559"/>
                  <a:pt x="198438" y="281335"/>
                </a:cubicBezTo>
                <a:cubicBezTo>
                  <a:pt x="198438" y="281335"/>
                  <a:pt x="198438" y="281335"/>
                  <a:pt x="216959" y="281335"/>
                </a:cubicBezTo>
                <a:cubicBezTo>
                  <a:pt x="216959" y="281335"/>
                  <a:pt x="216959" y="281335"/>
                  <a:pt x="216959" y="336550"/>
                </a:cubicBezTo>
                <a:cubicBezTo>
                  <a:pt x="216959" y="336550"/>
                  <a:pt x="216959" y="336550"/>
                  <a:pt x="76729" y="336550"/>
                </a:cubicBezTo>
                <a:cubicBezTo>
                  <a:pt x="76729" y="336550"/>
                  <a:pt x="76729" y="336550"/>
                  <a:pt x="76729" y="281335"/>
                </a:cubicBezTo>
                <a:cubicBezTo>
                  <a:pt x="76729" y="281335"/>
                  <a:pt x="76729" y="281335"/>
                  <a:pt x="95250" y="281335"/>
                </a:cubicBezTo>
                <a:cubicBezTo>
                  <a:pt x="95250" y="281335"/>
                  <a:pt x="95250" y="281335"/>
                  <a:pt x="95250" y="265559"/>
                </a:cubicBezTo>
                <a:cubicBezTo>
                  <a:pt x="95250" y="258986"/>
                  <a:pt x="100542" y="253727"/>
                  <a:pt x="107156" y="253727"/>
                </a:cubicBezTo>
                <a:cubicBezTo>
                  <a:pt x="107156" y="253727"/>
                  <a:pt x="107156" y="253727"/>
                  <a:pt x="128323" y="253727"/>
                </a:cubicBezTo>
                <a:cubicBezTo>
                  <a:pt x="128323" y="253727"/>
                  <a:pt x="128323" y="253727"/>
                  <a:pt x="128323" y="216917"/>
                </a:cubicBezTo>
                <a:cubicBezTo>
                  <a:pt x="128323" y="198512"/>
                  <a:pt x="119063" y="181421"/>
                  <a:pt x="103188" y="170904"/>
                </a:cubicBezTo>
                <a:cubicBezTo>
                  <a:pt x="87313" y="163016"/>
                  <a:pt x="75406" y="148555"/>
                  <a:pt x="67469" y="132780"/>
                </a:cubicBezTo>
                <a:cubicBezTo>
                  <a:pt x="67469" y="132780"/>
                  <a:pt x="67469" y="132780"/>
                  <a:pt x="59531" y="132780"/>
                </a:cubicBezTo>
                <a:cubicBezTo>
                  <a:pt x="26458" y="132780"/>
                  <a:pt x="0" y="106487"/>
                  <a:pt x="0" y="73620"/>
                </a:cubicBezTo>
                <a:cubicBezTo>
                  <a:pt x="0" y="73620"/>
                  <a:pt x="0" y="73620"/>
                  <a:pt x="0" y="27608"/>
                </a:cubicBezTo>
                <a:cubicBezTo>
                  <a:pt x="0" y="27608"/>
                  <a:pt x="0" y="27608"/>
                  <a:pt x="59531" y="27608"/>
                </a:cubicBezTo>
                <a:cubicBezTo>
                  <a:pt x="59531" y="27608"/>
                  <a:pt x="59531" y="27608"/>
                  <a:pt x="595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23" name="文本框 22"/>
          <p:cNvSpPr txBox="1"/>
          <p:nvPr/>
        </p:nvSpPr>
        <p:spPr>
          <a:xfrm>
            <a:off x="465457" y="4565413"/>
            <a:ext cx="2230195" cy="1200329"/>
          </a:xfrm>
          <a:prstGeom prst="rect">
            <a:avLst/>
          </a:prstGeom>
          <a:solidFill>
            <a:schemeClr val="accent2">
              <a:lumMod val="60000"/>
              <a:lumOff val="40000"/>
            </a:schemeClr>
          </a:solidFill>
          <a:effectLst>
            <a:softEdge rad="38100"/>
          </a:effectLst>
        </p:spPr>
        <p:txBody>
          <a:bodyPr wrap="square" rtlCol="0">
            <a:spAutoFit/>
          </a:bodyPr>
          <a:lstStyle/>
          <a:p>
            <a:pPr algn="ctr"/>
            <a:r>
              <a:rPr kumimoji="1" lang="zh-CN" altLang="en-US" sz="2400" b="1" dirty="0">
                <a:solidFill>
                  <a:schemeClr val="bg1"/>
                </a:solidFill>
              </a:rPr>
              <a:t>同时拥有二代铝系、锰系吸附剂技术</a:t>
            </a:r>
            <a:endParaRPr kumimoji="1" lang="zh-CN" altLang="en-US" sz="2400" b="1" dirty="0">
              <a:solidFill>
                <a:schemeClr val="bg1"/>
              </a:solidFill>
            </a:endParaRPr>
          </a:p>
        </p:txBody>
      </p:sp>
      <p:sp>
        <p:nvSpPr>
          <p:cNvPr id="24" name="文本框 23"/>
          <p:cNvSpPr txBox="1"/>
          <p:nvPr/>
        </p:nvSpPr>
        <p:spPr>
          <a:xfrm>
            <a:off x="3492844" y="4607361"/>
            <a:ext cx="2230195" cy="1200329"/>
          </a:xfrm>
          <a:prstGeom prst="rect">
            <a:avLst/>
          </a:prstGeom>
          <a:solidFill>
            <a:schemeClr val="accent5">
              <a:lumMod val="75000"/>
            </a:schemeClr>
          </a:solidFill>
          <a:effectLst>
            <a:softEdge rad="38100"/>
          </a:effectLst>
        </p:spPr>
        <p:txBody>
          <a:bodyPr wrap="square" rtlCol="0">
            <a:spAutoFit/>
          </a:bodyPr>
          <a:lstStyle/>
          <a:p>
            <a:pPr algn="ctr"/>
            <a:r>
              <a:rPr kumimoji="1" lang="zh-CN" altLang="en-US" sz="2400" b="1" dirty="0">
                <a:solidFill>
                  <a:schemeClr val="bg1"/>
                </a:solidFill>
              </a:rPr>
              <a:t>提供一体化盐湖提锂最优解决方案</a:t>
            </a:r>
            <a:endParaRPr kumimoji="1" lang="zh-CN" altLang="en-US" sz="2400" b="1" dirty="0">
              <a:solidFill>
                <a:schemeClr val="bg1"/>
              </a:solidFill>
            </a:endParaRPr>
          </a:p>
        </p:txBody>
      </p:sp>
      <p:sp>
        <p:nvSpPr>
          <p:cNvPr id="25" name="文本框 24"/>
          <p:cNvSpPr txBox="1"/>
          <p:nvPr/>
        </p:nvSpPr>
        <p:spPr>
          <a:xfrm>
            <a:off x="6480075" y="4607363"/>
            <a:ext cx="2230195" cy="1200329"/>
          </a:xfrm>
          <a:prstGeom prst="rect">
            <a:avLst/>
          </a:prstGeom>
          <a:solidFill>
            <a:schemeClr val="accent2">
              <a:lumMod val="60000"/>
              <a:lumOff val="40000"/>
            </a:schemeClr>
          </a:solidFill>
          <a:effectLst>
            <a:softEdge rad="38100"/>
          </a:effectLst>
        </p:spPr>
        <p:txBody>
          <a:bodyPr wrap="square" rtlCol="0">
            <a:spAutoFit/>
          </a:bodyPr>
          <a:lstStyle/>
          <a:p>
            <a:pPr algn="ctr"/>
            <a:r>
              <a:rPr kumimoji="1" lang="zh-CN" altLang="en-US" sz="2400" b="1" dirty="0">
                <a:solidFill>
                  <a:schemeClr val="bg1"/>
                </a:solidFill>
              </a:rPr>
              <a:t>产品性能优越，使用成本低于同行业水平</a:t>
            </a:r>
            <a:endParaRPr kumimoji="1" lang="zh-CN" altLang="en-US" sz="2400" b="1" dirty="0">
              <a:solidFill>
                <a:schemeClr val="bg1"/>
              </a:solidFill>
            </a:endParaRPr>
          </a:p>
        </p:txBody>
      </p:sp>
      <p:sp>
        <p:nvSpPr>
          <p:cNvPr id="26" name="文本框 25"/>
          <p:cNvSpPr txBox="1"/>
          <p:nvPr/>
        </p:nvSpPr>
        <p:spPr>
          <a:xfrm>
            <a:off x="9582400" y="4565416"/>
            <a:ext cx="2230195" cy="1200329"/>
          </a:xfrm>
          <a:prstGeom prst="rect">
            <a:avLst/>
          </a:prstGeom>
          <a:solidFill>
            <a:schemeClr val="accent5">
              <a:lumMod val="75000"/>
            </a:schemeClr>
          </a:solidFill>
          <a:effectLst>
            <a:softEdge rad="38100"/>
          </a:effectLst>
        </p:spPr>
        <p:txBody>
          <a:bodyPr wrap="square" rtlCol="0">
            <a:spAutoFit/>
          </a:bodyPr>
          <a:lstStyle/>
          <a:p>
            <a:pPr algn="ctr"/>
            <a:r>
              <a:rPr lang="zh-CN" altLang="zh-CN" sz="2400" b="1" dirty="0">
                <a:solidFill>
                  <a:schemeClr val="bg1"/>
                </a:solidFill>
              </a:rPr>
              <a:t>青海省政府列为千亿锂产业规划重点项目</a:t>
            </a:r>
            <a:endParaRPr lang="zh-CN" altLang="en-US" sz="2400" b="1" dirty="0">
              <a:solidFill>
                <a:schemeClr val="bg1"/>
              </a:solidFill>
            </a:endParaRPr>
          </a:p>
        </p:txBody>
      </p:sp>
      <p:grpSp>
        <p:nvGrpSpPr>
          <p:cNvPr id="27" name="组合 26"/>
          <p:cNvGrpSpPr/>
          <p:nvPr/>
        </p:nvGrpSpPr>
        <p:grpSpPr>
          <a:xfrm>
            <a:off x="10485040" y="198825"/>
            <a:ext cx="1494503" cy="1155696"/>
            <a:chOff x="8421462" y="173101"/>
            <a:chExt cx="1494503" cy="1155696"/>
          </a:xfrm>
        </p:grpSpPr>
        <p:sp>
          <p:nvSpPr>
            <p:cNvPr id="28" name="文本框 27"/>
            <p:cNvSpPr txBox="1"/>
            <p:nvPr/>
          </p:nvSpPr>
          <p:spPr>
            <a:xfrm>
              <a:off x="8711515" y="173101"/>
              <a:ext cx="914399" cy="951470"/>
            </a:xfrm>
            <a:prstGeom prst="rect">
              <a:avLst/>
            </a:prstGeom>
            <a:blipFill>
              <a:blip r:embed="rId2"/>
              <a:stretch>
                <a:fillRect/>
              </a:stretch>
            </a:blipFill>
          </p:spPr>
          <p:txBody>
            <a:bodyPr wrap="square" rtlCol="0">
              <a:spAutoFit/>
            </a:bodyPr>
            <a:lstStyle/>
            <a:p>
              <a:endParaRPr kumimoji="1" lang="zh-CN" altLang="en-US" dirty="0"/>
            </a:p>
          </p:txBody>
        </p:sp>
        <p:sp>
          <p:nvSpPr>
            <p:cNvPr id="29" name="文本框 28"/>
            <p:cNvSpPr txBox="1"/>
            <p:nvPr/>
          </p:nvSpPr>
          <p:spPr>
            <a:xfrm>
              <a:off x="8421462" y="1124571"/>
              <a:ext cx="1494503" cy="204226"/>
            </a:xfrm>
            <a:prstGeom prst="rect">
              <a:avLst/>
            </a:prstGeom>
            <a:noFill/>
          </p:spPr>
          <p:txBody>
            <a:bodyPr wrap="square" rtlCol="0">
              <a:spAutoFit/>
            </a:bodyPr>
            <a:lstStyle/>
            <a:p>
              <a:pPr algn="ct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Qinghai</a:t>
              </a:r>
              <a:r>
                <a:rPr kumimoji="1" lang="zh-CN" altLang="en-US" sz="1200" dirty="0">
                  <a:solidFill>
                    <a:schemeClr val="tx1">
                      <a:lumMod val="50000"/>
                      <a:lumOff val="50000"/>
                    </a:schemeClr>
                  </a:solidFill>
                  <a:latin typeface="等线" panose="02010600030101010101" pitchFamily="2" charset="-122"/>
                  <a:ea typeface="等线" panose="02010600030101010101" pitchFamily="2" charset="-122"/>
                </a:rPr>
                <a:t> </a:t>
              </a:r>
              <a:r>
                <a:rPr kumimoji="1" lang="en-US" altLang="zh-CN" sz="1200" dirty="0">
                  <a:solidFill>
                    <a:schemeClr val="tx1">
                      <a:lumMod val="50000"/>
                      <a:lumOff val="50000"/>
                    </a:schemeClr>
                  </a:solidFill>
                  <a:latin typeface="等线" panose="02010600030101010101" pitchFamily="2" charset="-122"/>
                  <a:ea typeface="等线" panose="02010600030101010101" pitchFamily="2" charset="-122"/>
                </a:rPr>
                <a:t>Transcend </a:t>
              </a:r>
              <a:endParaRPr kumimoji="1" lang="zh-CN" altLang="en-US" sz="1200" dirty="0">
                <a:solidFill>
                  <a:schemeClr val="tx1">
                    <a:lumMod val="50000"/>
                    <a:lumOff val="50000"/>
                  </a:schemeClr>
                </a:solidFill>
                <a:latin typeface="等线" panose="02010600030101010101" pitchFamily="2" charset="-122"/>
                <a:ea typeface="等线"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3" name="文本框 28"/>
          <p:cNvSpPr txBox="1">
            <a:spLocks noChangeArrowheads="1"/>
          </p:cNvSpPr>
          <p:nvPr/>
        </p:nvSpPr>
        <p:spPr bwMode="auto">
          <a:xfrm>
            <a:off x="317500" y="933241"/>
            <a:ext cx="115570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kumimoji="1" lang="zh-CN" altLang="en-US" b="1" dirty="0"/>
              <a:t>公司生产规模</a:t>
            </a:r>
            <a:endParaRPr lang="zh-CN" altLang="en-US" dirty="0">
              <a:latin typeface="微软雅黑" panose="020B0503020204020204" charset="-122"/>
              <a:ea typeface="微软雅黑" panose="020B0503020204020204" charset="-122"/>
            </a:endParaRPr>
          </a:p>
        </p:txBody>
      </p:sp>
      <p:sp>
        <p:nvSpPr>
          <p:cNvPr id="16"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17" name="文本框 16"/>
          <p:cNvSpPr txBox="1">
            <a:spLocks noChangeArrowheads="1"/>
          </p:cNvSpPr>
          <p:nvPr/>
        </p:nvSpPr>
        <p:spPr bwMode="auto">
          <a:xfrm>
            <a:off x="3549650" y="76200"/>
            <a:ext cx="239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18" name="文本框 17"/>
          <p:cNvSpPr txBox="1">
            <a:spLocks noChangeArrowheads="1"/>
          </p:cNvSpPr>
          <p:nvPr/>
        </p:nvSpPr>
        <p:spPr bwMode="auto">
          <a:xfrm>
            <a:off x="6486525" y="61913"/>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研发成果</a:t>
            </a:r>
            <a:endParaRPr lang="zh-CN" altLang="en-US" sz="2400" dirty="0">
              <a:solidFill>
                <a:schemeClr val="bg1"/>
              </a:solidFill>
              <a:latin typeface="微软雅黑" panose="020B0503020204020204" charset="-122"/>
              <a:ea typeface="微软雅黑" panose="020B0503020204020204" charset="-122"/>
            </a:endParaRPr>
          </a:p>
        </p:txBody>
      </p:sp>
      <p:sp>
        <p:nvSpPr>
          <p:cNvPr id="19" name="文本框 18"/>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20" name="等腰三角形 19"/>
          <p:cNvSpPr>
            <a:spLocks noChangeAspect="1"/>
          </p:cNvSpPr>
          <p:nvPr/>
        </p:nvSpPr>
        <p:spPr>
          <a:xfrm>
            <a:off x="1420849" y="4712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圆角 20"/>
          <p:cNvSpPr/>
          <p:nvPr/>
        </p:nvSpPr>
        <p:spPr>
          <a:xfrm>
            <a:off x="880740" y="2960728"/>
            <a:ext cx="1769806" cy="93654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吸附剂</a:t>
            </a:r>
            <a:endParaRPr lang="en-US" altLang="zh-CN" sz="2400" dirty="0">
              <a:latin typeface="微软雅黑" panose="020B0503020204020204" charset="-122"/>
              <a:ea typeface="微软雅黑" panose="020B0503020204020204" charset="-122"/>
            </a:endParaRPr>
          </a:p>
          <a:p>
            <a:pPr algn="ctr"/>
            <a:r>
              <a:rPr lang="zh-CN" altLang="en-US" sz="2400" dirty="0">
                <a:latin typeface="微软雅黑" panose="020B0503020204020204" charset="-122"/>
                <a:ea typeface="微软雅黑" panose="020B0503020204020204" charset="-122"/>
              </a:rPr>
              <a:t>生产线</a:t>
            </a:r>
            <a:endParaRPr lang="zh-CN" altLang="en-US" sz="2400" dirty="0">
              <a:latin typeface="微软雅黑" panose="020B0503020204020204" charset="-122"/>
              <a:ea typeface="微软雅黑" panose="020B0503020204020204" charset="-122"/>
            </a:endParaRPr>
          </a:p>
        </p:txBody>
      </p:sp>
      <p:sp>
        <p:nvSpPr>
          <p:cNvPr id="22" name="左大括号 21"/>
          <p:cNvSpPr/>
          <p:nvPr/>
        </p:nvSpPr>
        <p:spPr>
          <a:xfrm>
            <a:off x="2730660" y="2436785"/>
            <a:ext cx="658761" cy="194509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矩形: 圆角 22"/>
          <p:cNvSpPr/>
          <p:nvPr/>
        </p:nvSpPr>
        <p:spPr>
          <a:xfrm>
            <a:off x="3549650" y="4024996"/>
            <a:ext cx="2729230" cy="6980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charset="-122"/>
                <a:ea typeface="微软雅黑" panose="020B0503020204020204" charset="-122"/>
              </a:rPr>
              <a:t>年产</a:t>
            </a:r>
            <a:r>
              <a:rPr lang="en-US" altLang="zh-CN" sz="2000" dirty="0">
                <a:latin typeface="微软雅黑" panose="020B0503020204020204" charset="-122"/>
                <a:ea typeface="微软雅黑" panose="020B0503020204020204" charset="-122"/>
              </a:rPr>
              <a:t>2000</a:t>
            </a:r>
            <a:r>
              <a:rPr lang="zh-CN" altLang="en-US" sz="2000" dirty="0">
                <a:latin typeface="微软雅黑" panose="020B0503020204020204" charset="-122"/>
                <a:ea typeface="微软雅黑" panose="020B0503020204020204" charset="-122"/>
              </a:rPr>
              <a:t>吨</a:t>
            </a:r>
            <a:endParaRPr lang="en-US" altLang="zh-CN" sz="2000" dirty="0">
              <a:latin typeface="微软雅黑" panose="020B0503020204020204" charset="-122"/>
              <a:ea typeface="微软雅黑" panose="020B0503020204020204" charset="-122"/>
            </a:endParaRPr>
          </a:p>
          <a:p>
            <a:pPr algn="ctr"/>
            <a:r>
              <a:rPr lang="zh-CN" altLang="en-US" sz="2000" dirty="0">
                <a:latin typeface="微软雅黑" panose="020B0503020204020204" charset="-122"/>
                <a:ea typeface="微软雅黑" panose="020B0503020204020204" charset="-122"/>
              </a:rPr>
              <a:t>锰系吸附剂</a:t>
            </a:r>
            <a:endParaRPr lang="zh-CN" altLang="en-US" sz="2000" dirty="0">
              <a:latin typeface="微软雅黑" panose="020B0503020204020204" charset="-122"/>
              <a:ea typeface="微软雅黑" panose="020B0503020204020204" charset="-122"/>
            </a:endParaRPr>
          </a:p>
        </p:txBody>
      </p:sp>
      <p:sp>
        <p:nvSpPr>
          <p:cNvPr id="24" name="矩形: 圆角 23"/>
          <p:cNvSpPr/>
          <p:nvPr/>
        </p:nvSpPr>
        <p:spPr>
          <a:xfrm>
            <a:off x="3517239" y="2058592"/>
            <a:ext cx="2761641" cy="6980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charset="-122"/>
                <a:ea typeface="微软雅黑" panose="020B0503020204020204" charset="-122"/>
              </a:rPr>
              <a:t>年产</a:t>
            </a:r>
            <a:r>
              <a:rPr lang="en-US" altLang="zh-CN" sz="2000" dirty="0">
                <a:latin typeface="微软雅黑" panose="020B0503020204020204" charset="-122"/>
                <a:ea typeface="微软雅黑" panose="020B0503020204020204" charset="-122"/>
              </a:rPr>
              <a:t>8000</a:t>
            </a:r>
            <a:r>
              <a:rPr lang="zh-CN" altLang="en-US" sz="2000" dirty="0">
                <a:latin typeface="微软雅黑" panose="020B0503020204020204" charset="-122"/>
                <a:ea typeface="微软雅黑" panose="020B0503020204020204" charset="-122"/>
              </a:rPr>
              <a:t>吨</a:t>
            </a:r>
            <a:endParaRPr lang="en-US" altLang="zh-CN" sz="2000" dirty="0">
              <a:latin typeface="微软雅黑" panose="020B0503020204020204" charset="-122"/>
              <a:ea typeface="微软雅黑" panose="020B0503020204020204" charset="-122"/>
            </a:endParaRPr>
          </a:p>
          <a:p>
            <a:pPr algn="ctr"/>
            <a:r>
              <a:rPr lang="zh-CN" altLang="en-US" sz="2000" dirty="0">
                <a:latin typeface="微软雅黑" panose="020B0503020204020204" charset="-122"/>
                <a:ea typeface="微软雅黑" panose="020B0503020204020204" charset="-122"/>
              </a:rPr>
              <a:t>铝系吸附剂</a:t>
            </a:r>
            <a:endParaRPr lang="zh-CN" altLang="en-US" sz="2000" dirty="0">
              <a:latin typeface="微软雅黑" panose="020B0503020204020204" charset="-122"/>
              <a:ea typeface="微软雅黑" panose="020B0503020204020204" charset="-122"/>
            </a:endParaRPr>
          </a:p>
        </p:txBody>
      </p:sp>
      <p:cxnSp>
        <p:nvCxnSpPr>
          <p:cNvPr id="29" name="直接箭头连接符 28"/>
          <p:cNvCxnSpPr>
            <a:stCxn id="23" idx="3"/>
          </p:cNvCxnSpPr>
          <p:nvPr/>
        </p:nvCxnSpPr>
        <p:spPr>
          <a:xfrm>
            <a:off x="6278880" y="4374041"/>
            <a:ext cx="1747520" cy="784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800359" y="3965923"/>
            <a:ext cx="1280160" cy="398780"/>
          </a:xfrm>
          <a:prstGeom prst="rect">
            <a:avLst/>
          </a:prstGeom>
          <a:noFill/>
        </p:spPr>
        <p:txBody>
          <a:bodyPr wrap="square" rtlCol="0">
            <a:spAutoFit/>
          </a:bodyPr>
          <a:lstStyle/>
          <a:p>
            <a:r>
              <a:rPr lang="zh-CN" altLang="en-US" sz="2000" b="1" dirty="0"/>
              <a:t>二期</a:t>
            </a:r>
            <a:endParaRPr lang="zh-CN" altLang="en-US" sz="2000" b="1" dirty="0"/>
          </a:p>
        </p:txBody>
      </p:sp>
      <p:sp>
        <p:nvSpPr>
          <p:cNvPr id="33" name="矩形: 圆角 32"/>
          <p:cNvSpPr/>
          <p:nvPr/>
        </p:nvSpPr>
        <p:spPr>
          <a:xfrm>
            <a:off x="8026400" y="4032837"/>
            <a:ext cx="2729230" cy="6980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charset="-122"/>
                <a:ea typeface="微软雅黑" panose="020B0503020204020204" charset="-122"/>
              </a:rPr>
              <a:t>年产</a:t>
            </a:r>
            <a:r>
              <a:rPr lang="en-US" altLang="zh-CN" sz="2000" dirty="0">
                <a:latin typeface="微软雅黑" panose="020B0503020204020204" charset="-122"/>
                <a:ea typeface="微软雅黑" panose="020B0503020204020204" charset="-122"/>
              </a:rPr>
              <a:t>6000</a:t>
            </a:r>
            <a:r>
              <a:rPr lang="zh-CN" altLang="en-US" sz="2000" dirty="0">
                <a:latin typeface="微软雅黑" panose="020B0503020204020204" charset="-122"/>
                <a:ea typeface="微软雅黑" panose="020B0503020204020204" charset="-122"/>
              </a:rPr>
              <a:t>吨</a:t>
            </a:r>
            <a:endParaRPr lang="en-US" altLang="zh-CN" sz="2000" dirty="0">
              <a:latin typeface="微软雅黑" panose="020B0503020204020204" charset="-122"/>
              <a:ea typeface="微软雅黑" panose="020B0503020204020204" charset="-122"/>
            </a:endParaRPr>
          </a:p>
          <a:p>
            <a:pPr algn="ctr"/>
            <a:r>
              <a:rPr lang="zh-CN" altLang="en-US" sz="2000" dirty="0">
                <a:latin typeface="微软雅黑" panose="020B0503020204020204" charset="-122"/>
                <a:ea typeface="微软雅黑" panose="020B0503020204020204" charset="-122"/>
              </a:rPr>
              <a:t>锰系吸附剂</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7" name="文本框 12"/>
          <p:cNvSpPr txBox="1">
            <a:spLocks noChangeArrowheads="1"/>
          </p:cNvSpPr>
          <p:nvPr/>
        </p:nvSpPr>
        <p:spPr bwMode="auto">
          <a:xfrm>
            <a:off x="306388" y="117475"/>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公司简介</a:t>
            </a:r>
            <a:endParaRPr lang="zh-CN" altLang="en-US" sz="2400" dirty="0">
              <a:solidFill>
                <a:schemeClr val="bg1"/>
              </a:solidFill>
              <a:latin typeface="微软雅黑" panose="020B0503020204020204" charset="-122"/>
              <a:ea typeface="微软雅黑" panose="020B0503020204020204" charset="-122"/>
            </a:endParaRPr>
          </a:p>
        </p:txBody>
      </p:sp>
      <p:sp>
        <p:nvSpPr>
          <p:cNvPr id="28" name="文本框 16"/>
          <p:cNvSpPr txBox="1">
            <a:spLocks noChangeArrowheads="1"/>
          </p:cNvSpPr>
          <p:nvPr/>
        </p:nvSpPr>
        <p:spPr bwMode="auto">
          <a:xfrm>
            <a:off x="3549650" y="76200"/>
            <a:ext cx="239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研发实力</a:t>
            </a:r>
            <a:endParaRPr lang="zh-CN" altLang="en-US" sz="2400" dirty="0">
              <a:solidFill>
                <a:schemeClr val="bg1"/>
              </a:solidFill>
              <a:latin typeface="微软雅黑" panose="020B0503020204020204" charset="-122"/>
              <a:ea typeface="微软雅黑" panose="020B0503020204020204" charset="-122"/>
            </a:endParaRPr>
          </a:p>
        </p:txBody>
      </p:sp>
      <p:sp>
        <p:nvSpPr>
          <p:cNvPr id="29" name="文本框 17"/>
          <p:cNvSpPr txBox="1">
            <a:spLocks noChangeArrowheads="1"/>
          </p:cNvSpPr>
          <p:nvPr/>
        </p:nvSpPr>
        <p:spPr bwMode="auto">
          <a:xfrm>
            <a:off x="6486525" y="61913"/>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研发成果</a:t>
            </a:r>
            <a:endParaRPr lang="zh-CN" altLang="en-US" sz="2400" dirty="0">
              <a:solidFill>
                <a:schemeClr val="bg1"/>
              </a:solidFill>
              <a:latin typeface="微软雅黑" panose="020B0503020204020204" charset="-122"/>
              <a:ea typeface="微软雅黑" panose="020B0503020204020204" charset="-122"/>
            </a:endParaRPr>
          </a:p>
        </p:txBody>
      </p:sp>
      <p:sp>
        <p:nvSpPr>
          <p:cNvPr id="30" name="文本框 18"/>
          <p:cNvSpPr txBox="1">
            <a:spLocks noChangeArrowheads="1"/>
          </p:cNvSpPr>
          <p:nvPr/>
        </p:nvSpPr>
        <p:spPr bwMode="auto">
          <a:xfrm>
            <a:off x="9339263" y="76200"/>
            <a:ext cx="2392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400" dirty="0">
                <a:solidFill>
                  <a:schemeClr val="bg1"/>
                </a:solidFill>
                <a:latin typeface="微软雅黑" panose="020B0503020204020204" charset="-122"/>
                <a:ea typeface="微软雅黑" panose="020B0503020204020204" charset="-122"/>
              </a:rPr>
              <a:t>未来规划</a:t>
            </a:r>
            <a:endParaRPr lang="zh-CN" altLang="en-US" sz="2400" dirty="0">
              <a:solidFill>
                <a:schemeClr val="bg1"/>
              </a:solidFill>
              <a:latin typeface="微软雅黑" panose="020B0503020204020204" charset="-122"/>
              <a:ea typeface="微软雅黑" panose="020B0503020204020204" charset="-122"/>
            </a:endParaRPr>
          </a:p>
        </p:txBody>
      </p:sp>
      <p:sp>
        <p:nvSpPr>
          <p:cNvPr id="31" name="等腰三角形 30"/>
          <p:cNvSpPr>
            <a:spLocks noChangeAspect="1"/>
          </p:cNvSpPr>
          <p:nvPr/>
        </p:nvSpPr>
        <p:spPr>
          <a:xfrm>
            <a:off x="1420849" y="471278"/>
            <a:ext cx="163440" cy="1724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7" name="文本框 36"/>
          <p:cNvSpPr txBox="1"/>
          <p:nvPr/>
        </p:nvSpPr>
        <p:spPr>
          <a:xfrm>
            <a:off x="657860" y="3980815"/>
            <a:ext cx="10535920" cy="645160"/>
          </a:xfrm>
          <a:prstGeom prst="rect">
            <a:avLst/>
          </a:prstGeom>
          <a:noFill/>
        </p:spPr>
        <p:txBody>
          <a:bodyPr wrap="square" rtlCol="0">
            <a:spAutoFit/>
          </a:bodyPr>
          <a:lstStyle/>
          <a:p>
            <a:pPr indent="457200">
              <a:lnSpc>
                <a:spcPct val="150000"/>
              </a:lnSpc>
            </a:pPr>
            <a:r>
              <a:rPr lang="zh-CN" altLang="en-US" sz="2400" dirty="0">
                <a:latin typeface="楷体" panose="02010609060101010101" pitchFamily="49" charset="-122"/>
                <a:ea typeface="楷体" panose="02010609060101010101" pitchFamily="49" charset="-122"/>
                <a:cs typeface="Arial" panose="020B0604020202020204" pitchFamily="34" charset="0"/>
              </a:rPr>
              <a:t> </a:t>
            </a:r>
            <a:r>
              <a:rPr lang="zh-CN" altLang="en-US" sz="2400" dirty="0">
                <a:solidFill>
                  <a:srgbClr val="FF0000"/>
                </a:solidFill>
                <a:latin typeface="楷体" panose="02010609060101010101" pitchFamily="49" charset="-122"/>
                <a:ea typeface="楷体" panose="02010609060101010101" pitchFamily="49" charset="-122"/>
                <a:cs typeface="Arial" panose="020B0604020202020204" pitchFamily="34" charset="0"/>
              </a:rPr>
              <a:t>高新技术企业</a:t>
            </a:r>
            <a:r>
              <a:rPr lang="en-US" altLang="zh-CN" sz="2400" dirty="0">
                <a:solidFill>
                  <a:srgbClr val="FF0000"/>
                </a:solidFill>
                <a:latin typeface="楷体" panose="02010609060101010101" pitchFamily="49" charset="-122"/>
                <a:ea typeface="楷体" panose="02010609060101010101" pitchFamily="49" charset="-122"/>
                <a:cs typeface="Arial" panose="020B0604020202020204" pitchFamily="34" charset="0"/>
              </a:rPr>
              <a:t>         </a:t>
            </a:r>
            <a:r>
              <a:rPr lang="zh-CN" altLang="en-US" sz="2400" dirty="0">
                <a:solidFill>
                  <a:srgbClr val="FF0000"/>
                </a:solidFill>
                <a:latin typeface="楷体" panose="02010609060101010101" pitchFamily="49" charset="-122"/>
                <a:ea typeface="楷体" panose="02010609060101010101" pitchFamily="49" charset="-122"/>
                <a:cs typeface="Arial" panose="020B0604020202020204" pitchFamily="34" charset="0"/>
                <a:sym typeface="+mn-ea"/>
              </a:rPr>
              <a:t>青海省科技型企业</a:t>
            </a:r>
            <a:r>
              <a:rPr lang="en-US" altLang="zh-CN" sz="2400" dirty="0">
                <a:solidFill>
                  <a:srgbClr val="FF0000"/>
                </a:solidFill>
                <a:latin typeface="楷体" panose="02010609060101010101" pitchFamily="49" charset="-122"/>
                <a:ea typeface="楷体" panose="02010609060101010101" pitchFamily="49" charset="-122"/>
                <a:cs typeface="Arial" panose="020B0604020202020204" pitchFamily="34" charset="0"/>
                <a:sym typeface="+mn-ea"/>
              </a:rPr>
              <a:t>             </a:t>
            </a:r>
            <a:r>
              <a:rPr lang="zh-CN" altLang="en-US" sz="2400" dirty="0">
                <a:solidFill>
                  <a:srgbClr val="FF0000"/>
                </a:solidFill>
                <a:latin typeface="楷体" panose="02010609060101010101" pitchFamily="49" charset="-122"/>
                <a:ea typeface="楷体" panose="02010609060101010101" pitchFamily="49" charset="-122"/>
                <a:cs typeface="Arial" panose="020B0604020202020204" pitchFamily="34" charset="0"/>
                <a:sym typeface="+mn-ea"/>
              </a:rPr>
              <a:t>优秀企业</a:t>
            </a:r>
            <a:endParaRPr lang="zh-CN" altLang="en-US" sz="2400" dirty="0">
              <a:solidFill>
                <a:srgbClr val="FF0000"/>
              </a:solidFill>
              <a:latin typeface="楷体" panose="02010609060101010101" pitchFamily="49" charset="-122"/>
              <a:ea typeface="楷体" panose="02010609060101010101" pitchFamily="49" charset="-122"/>
              <a:cs typeface="Arial" panose="020B0604020202020204" pitchFamily="34" charset="0"/>
              <a:sym typeface="+mn-ea"/>
            </a:endParaRPr>
          </a:p>
        </p:txBody>
      </p:sp>
      <p:pic>
        <p:nvPicPr>
          <p:cNvPr id="3" name="图片 2"/>
          <p:cNvPicPr>
            <a:picLocks noChangeAspect="1"/>
          </p:cNvPicPr>
          <p:nvPr>
            <p:custDataLst>
              <p:tags r:id="rId2"/>
            </p:custDataLst>
          </p:nvPr>
        </p:nvPicPr>
        <p:blipFill>
          <a:blip r:embed="rId3"/>
          <a:stretch>
            <a:fillRect/>
          </a:stretch>
        </p:blipFill>
        <p:spPr>
          <a:xfrm>
            <a:off x="4634230" y="1920875"/>
            <a:ext cx="2922905" cy="1912620"/>
          </a:xfrm>
          <a:prstGeom prst="rect">
            <a:avLst/>
          </a:prstGeom>
        </p:spPr>
      </p:pic>
      <p:pic>
        <p:nvPicPr>
          <p:cNvPr id="8" name="图片 7"/>
          <p:cNvPicPr>
            <a:picLocks noChangeAspect="1"/>
          </p:cNvPicPr>
          <p:nvPr>
            <p:custDataLst>
              <p:tags r:id="rId4"/>
            </p:custDataLst>
          </p:nvPr>
        </p:nvPicPr>
        <p:blipFill rotWithShape="1">
          <a:blip r:embed="rId5"/>
          <a:srcRect t="4185" b="7905"/>
          <a:stretch>
            <a:fillRect/>
          </a:stretch>
        </p:blipFill>
        <p:spPr>
          <a:xfrm>
            <a:off x="8331200" y="1875790"/>
            <a:ext cx="2968625" cy="1957705"/>
          </a:xfrm>
          <a:prstGeom prst="rect">
            <a:avLst/>
          </a:prstGeom>
        </p:spPr>
      </p:pic>
      <p:pic>
        <p:nvPicPr>
          <p:cNvPr id="9" name="图片 8"/>
          <p:cNvPicPr>
            <a:picLocks noChangeAspect="1"/>
          </p:cNvPicPr>
          <p:nvPr>
            <p:custDataLst>
              <p:tags r:id="rId6"/>
            </p:custDataLst>
          </p:nvPr>
        </p:nvPicPr>
        <p:blipFill rotWithShape="1">
          <a:blip r:embed="rId7"/>
          <a:srcRect l="3376" t="5501" r="-3376" b="7009"/>
          <a:stretch>
            <a:fillRect/>
          </a:stretch>
        </p:blipFill>
        <p:spPr>
          <a:xfrm>
            <a:off x="1022350" y="1840230"/>
            <a:ext cx="3054350" cy="1993265"/>
          </a:xfrm>
          <a:prstGeom prst="rect">
            <a:avLst/>
          </a:prstGeom>
        </p:spPr>
      </p:pic>
      <p:sp>
        <p:nvSpPr>
          <p:cNvPr id="2" name="矩形 1"/>
          <p:cNvSpPr/>
          <p:nvPr>
            <p:custDataLst>
              <p:tags r:id="rId8"/>
            </p:custDataLst>
          </p:nvPr>
        </p:nvSpPr>
        <p:spPr>
          <a:xfrm>
            <a:off x="4133850" y="301625"/>
            <a:ext cx="3770630" cy="13011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文本框 12"/>
          <p:cNvSpPr txBox="1">
            <a:spLocks noChangeArrowheads="1"/>
          </p:cNvSpPr>
          <p:nvPr>
            <p:custDataLst>
              <p:tags r:id="rId9"/>
            </p:custDataLst>
          </p:nvPr>
        </p:nvSpPr>
        <p:spPr bwMode="auto">
          <a:xfrm>
            <a:off x="4926965" y="674370"/>
            <a:ext cx="394271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l" eaLnBrk="1" hangingPunct="1">
              <a:lnSpc>
                <a:spcPct val="100000"/>
              </a:lnSpc>
              <a:spcBef>
                <a:spcPct val="0"/>
              </a:spcBef>
              <a:buFontTx/>
              <a:buNone/>
            </a:pPr>
            <a:r>
              <a:rPr lang="zh-CN" sz="3200" dirty="0">
                <a:solidFill>
                  <a:schemeClr val="bg1"/>
                </a:solidFill>
                <a:latin typeface="黑体" panose="02010609060101010101" pitchFamily="49" charset="-122"/>
                <a:ea typeface="黑体" panose="02010609060101010101" pitchFamily="49" charset="-122"/>
              </a:rPr>
              <a:t>企业荣誉</a:t>
            </a:r>
            <a:endParaRPr lang="zh-CN" dirty="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PLACING_PICTURE_USER_VIEWPORT" val="{&quot;height&quot;:8012,&quot;width&quot;:13568}"/>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 name="KSO_WM_UNIT_PLACING_PICTURE_USER_VIEWPORT" val="{&quot;height&quot;:7770,&quot;width&quot;:13860}"/>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PP_MARK_KEY" val="1dfdc2d5-bec5-4208-bd13-d2c99da373a7"/>
  <p:tag name="COMMONDATA" val="eyJoZGlkIjoiNjMxNzkyMDU0YjljMzhhMGUxMDA0ZjI3NGNkYjEyZjI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4235</Words>
  <Application>WPS 演示</Application>
  <PresentationFormat>宽屏</PresentationFormat>
  <Paragraphs>441</Paragraphs>
  <Slides>32</Slides>
  <Notes>22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vt:lpstr>
      <vt:lpstr>宋体</vt:lpstr>
      <vt:lpstr>Wingdings</vt:lpstr>
      <vt:lpstr>Arial</vt:lpstr>
      <vt:lpstr>微软雅黑</vt:lpstr>
      <vt:lpstr>黑体</vt:lpstr>
      <vt:lpstr>Times New Roman</vt:lpstr>
      <vt:lpstr>等线</vt:lpstr>
      <vt:lpstr>Impact</vt:lpstr>
      <vt:lpstr>楷体</vt:lpstr>
      <vt:lpstr>Times New Roman</vt:lpstr>
      <vt:lpstr>Arial Unicode MS</vt:lpstr>
      <vt:lpstr>等线 Light</vt:lpstr>
      <vt:lpstr>方正正大黑简体</vt:lpstr>
      <vt:lpstr>华文彩云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金昆仑锂业有限公司管理体系</vt:lpstr>
      <vt:lpstr>金昆仑锂业有限公司质量保证</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青海跨界分离技术有限公司 Qinghai Transcend Separation &amp; Extraction Tech CO. Ltd</dc:title>
  <dc:creator>邓 顺蛟</dc:creator>
  <cp:lastModifiedBy>开始懂了1385608758</cp:lastModifiedBy>
  <cp:revision>48</cp:revision>
  <dcterms:created xsi:type="dcterms:W3CDTF">2023-06-25T02:35:00Z</dcterms:created>
  <dcterms:modified xsi:type="dcterms:W3CDTF">2023-09-14T05:58:41Z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2BC9BAB7B5DB482E8151F152262BA1B8_12</vt:lpwstr>
  </property>
  <property fmtid="{D5CDD505-2E9C-101B-9397-08002B2CF9AE}" pid="3" name="KSOProductBuildVer">
    <vt:lpwstr>2052-12.1.0.15374</vt:lpwstr>
  </property>
</Properties>
</file>